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tags/tag26.xml" ContentType="application/vnd.openxmlformats-officedocument.presentationml.tags+xml"/>
  <Override PartName="/ppt/notesSlides/notesSlide25.xml" ContentType="application/vnd.openxmlformats-officedocument.presentationml.notesSlide+xml"/>
  <Override PartName="/ppt/tags/tag27.xml" ContentType="application/vnd.openxmlformats-officedocument.presentationml.tags+xml"/>
  <Override PartName="/ppt/notesSlides/notesSlide26.xml" ContentType="application/vnd.openxmlformats-officedocument.presentationml.notesSlide+xml"/>
  <Override PartName="/ppt/tags/tag28.xml" ContentType="application/vnd.openxmlformats-officedocument.presentationml.tags+xml"/>
  <Override PartName="/ppt/notesSlides/notesSlide27.xml" ContentType="application/vnd.openxmlformats-officedocument.presentationml.notesSlide+xml"/>
  <Override PartName="/ppt/tags/tag29.xml" ContentType="application/vnd.openxmlformats-officedocument.presentationml.tags+xml"/>
  <Override PartName="/ppt/notesSlides/notesSlide28.xml" ContentType="application/vnd.openxmlformats-officedocument.presentationml.notesSlide+xml"/>
  <Override PartName="/ppt/tags/tag30.xml" ContentType="application/vnd.openxmlformats-officedocument.presentationml.tags+xml"/>
  <Override PartName="/ppt/notesSlides/notesSlide29.xml" ContentType="application/vnd.openxmlformats-officedocument.presentationml.notesSlide+xml"/>
  <Override PartName="/ppt/tags/tag31.xml" ContentType="application/vnd.openxmlformats-officedocument.presentationml.tags+xml"/>
  <Override PartName="/ppt/notesSlides/notesSlide3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6"/>
  </p:notesMasterIdLst>
  <p:sldIdLst>
    <p:sldId id="256" r:id="rId5"/>
    <p:sldId id="307" r:id="rId6"/>
    <p:sldId id="293" r:id="rId7"/>
    <p:sldId id="294" r:id="rId8"/>
    <p:sldId id="300" r:id="rId9"/>
    <p:sldId id="258" r:id="rId10"/>
    <p:sldId id="301" r:id="rId11"/>
    <p:sldId id="309" r:id="rId12"/>
    <p:sldId id="262" r:id="rId13"/>
    <p:sldId id="308" r:id="rId14"/>
    <p:sldId id="296" r:id="rId15"/>
    <p:sldId id="284" r:id="rId16"/>
    <p:sldId id="302" r:id="rId17"/>
    <p:sldId id="272" r:id="rId18"/>
    <p:sldId id="278" r:id="rId19"/>
    <p:sldId id="286" r:id="rId20"/>
    <p:sldId id="270" r:id="rId21"/>
    <p:sldId id="264" r:id="rId22"/>
    <p:sldId id="297" r:id="rId23"/>
    <p:sldId id="265" r:id="rId24"/>
    <p:sldId id="275" r:id="rId25"/>
    <p:sldId id="277" r:id="rId26"/>
    <p:sldId id="298" r:id="rId27"/>
    <p:sldId id="269" r:id="rId28"/>
    <p:sldId id="276" r:id="rId29"/>
    <p:sldId id="288" r:id="rId30"/>
    <p:sldId id="274" r:id="rId31"/>
    <p:sldId id="299" r:id="rId32"/>
    <p:sldId id="305" r:id="rId33"/>
    <p:sldId id="289" r:id="rId34"/>
    <p:sldId id="306" r:id="rId35"/>
  </p:sldIdLst>
  <p:sldSz cx="12192000" cy="6858000"/>
  <p:notesSz cx="6858000" cy="9144000"/>
  <p:custDataLst>
    <p:tags r:id="rId37"/>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6" autoAdjust="0"/>
  </p:normalViewPr>
  <p:slideViewPr>
    <p:cSldViewPr>
      <p:cViewPr varScale="1">
        <p:scale>
          <a:sx n="73" d="100"/>
          <a:sy n="73" d="100"/>
        </p:scale>
        <p:origin x="380" y="56"/>
      </p:cViewPr>
      <p:guideLst>
        <p:guide orient="horz" pos="2160"/>
        <p:guide pos="3840"/>
      </p:guideLst>
    </p:cSldViewPr>
  </p:slideViewPr>
  <p:outlineViewPr>
    <p:cViewPr>
      <p:scale>
        <a:sx n="33" d="100"/>
        <a:sy n="33" d="100"/>
      </p:scale>
      <p:origin x="0" y="747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86750857-3FE7-4D12-8D92-18EDD237EAE4}"/>
    <pc:docChg chg="undo custSel addSld modSld">
      <pc:chgData name="Danny Young" userId="cb0f4ce2-eb4f-479e-8e8f-3beb257e632f" providerId="ADAL" clId="{86750857-3FE7-4D12-8D92-18EDD237EAE4}" dt="2024-09-06T17:19:34.919" v="639" actId="20577"/>
      <pc:docMkLst>
        <pc:docMk/>
      </pc:docMkLst>
      <pc:sldChg chg="modSp new mod">
        <pc:chgData name="Danny Young" userId="cb0f4ce2-eb4f-479e-8e8f-3beb257e632f" providerId="ADAL" clId="{86750857-3FE7-4D12-8D92-18EDD237EAE4}" dt="2024-09-06T17:19:34.919" v="639" actId="20577"/>
        <pc:sldMkLst>
          <pc:docMk/>
          <pc:sldMk cId="4102085539" sldId="309"/>
        </pc:sldMkLst>
        <pc:spChg chg="mod">
          <ac:chgData name="Danny Young" userId="cb0f4ce2-eb4f-479e-8e8f-3beb257e632f" providerId="ADAL" clId="{86750857-3FE7-4D12-8D92-18EDD237EAE4}" dt="2024-09-06T17:19:34.919" v="639" actId="20577"/>
          <ac:spMkLst>
            <pc:docMk/>
            <pc:sldMk cId="4102085539" sldId="309"/>
            <ac:spMk id="3" creationId="{967AB04E-2B35-E632-77ED-E6616904EFED}"/>
          </ac:spMkLst>
        </pc:spChg>
      </pc:sldChg>
    </pc:docChg>
  </pc:docChgLst>
  <pc:docChgLst>
    <pc:chgData name="Danny Young" userId="cb0f4ce2-eb4f-479e-8e8f-3beb257e632f" providerId="ADAL" clId="{DFB154F2-4166-41E3-BEB8-3D7D99207D46}"/>
    <pc:docChg chg="custSel modSld">
      <pc:chgData name="Danny Young" userId="cb0f4ce2-eb4f-479e-8e8f-3beb257e632f" providerId="ADAL" clId="{DFB154F2-4166-41E3-BEB8-3D7D99207D46}" dt="2024-02-27T05:49:12.569" v="0"/>
      <pc:docMkLst>
        <pc:docMk/>
      </pc:docMkLst>
      <pc:sldChg chg="replTag">
        <pc:chgData name="Danny Young" userId="cb0f4ce2-eb4f-479e-8e8f-3beb257e632f" providerId="ADAL" clId="{DFB154F2-4166-41E3-BEB8-3D7D99207D46}" dt="2024-02-27T05:49:12.569" v="0"/>
        <pc:sldMkLst>
          <pc:docMk/>
          <pc:sldMk cId="2462925801" sldId="30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34349A-32F8-4196-B6A9-82351E8F244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CA"/>
          </a:p>
        </p:txBody>
      </p:sp>
      <p:sp>
        <p:nvSpPr>
          <p:cNvPr id="3" name="Date Placeholder 2">
            <a:extLst>
              <a:ext uri="{FF2B5EF4-FFF2-40B4-BE49-F238E27FC236}">
                <a16:creationId xmlns:a16="http://schemas.microsoft.com/office/drawing/2014/main" id="{41A43BC7-717A-4B08-95EC-973B6846ED6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9EF54EF4-87C0-4F00-842B-1DCABD33C163}" type="datetimeFigureOut">
              <a:rPr lang="en-CA"/>
              <a:pPr>
                <a:defRPr/>
              </a:pPr>
              <a:t>2024-09-06</a:t>
            </a:fld>
            <a:endParaRPr lang="en-CA"/>
          </a:p>
        </p:txBody>
      </p:sp>
      <p:sp>
        <p:nvSpPr>
          <p:cNvPr id="4" name="Slide Image Placeholder 3">
            <a:extLst>
              <a:ext uri="{FF2B5EF4-FFF2-40B4-BE49-F238E27FC236}">
                <a16:creationId xmlns:a16="http://schemas.microsoft.com/office/drawing/2014/main" id="{DDA80AAB-F5FB-437D-A2B8-264B3BC8EE2A}"/>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84B71BD6-584C-4868-8C9A-1FECD641CA7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D6C514AA-C408-41DB-BED9-4CE65E3A5C9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771B9480-3663-449C-84E1-4F54567F971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7613884-84CC-4EF7-A308-214E22F55DAD}"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E396CB05-2B75-490E-A855-95712D1E601B}"/>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46039427-C057-4EA2-A278-0E9B878192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0244" name="Slide Number Placeholder 3">
            <a:extLst>
              <a:ext uri="{FF2B5EF4-FFF2-40B4-BE49-F238E27FC236}">
                <a16:creationId xmlns:a16="http://schemas.microsoft.com/office/drawing/2014/main" id="{22415A3E-1302-4914-ABC4-13BC2FBE60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72D1F7-5396-4A89-8CD2-287F7647E74D}" type="slidenum">
              <a:rPr lang="en-CA" altLang="en-US" smtClean="0">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3D1AF147-A42E-4938-9F94-7A6F8ECCA8A3}"/>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68AF5C0-D393-4ACB-9F37-BA537C6922F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4580" name="Slide Number Placeholder 3">
            <a:extLst>
              <a:ext uri="{FF2B5EF4-FFF2-40B4-BE49-F238E27FC236}">
                <a16:creationId xmlns:a16="http://schemas.microsoft.com/office/drawing/2014/main" id="{1FCACEE5-C8D5-4F0C-B968-97CE869EE9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DD25A72-1A6A-4EDD-8E2F-9AED8D94E1C4}" type="slidenum">
              <a:rPr lang="en-CA" altLang="en-US" smtClean="0"/>
              <a:pPr/>
              <a:t>11</a:t>
            </a:fld>
            <a:endParaRPr lang="en-CA"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3B85B31-520F-4917-B97A-AED21284A446}"/>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7661778A-A989-4899-A50C-4E6E4748F9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6628" name="Slide Number Placeholder 3">
            <a:extLst>
              <a:ext uri="{FF2B5EF4-FFF2-40B4-BE49-F238E27FC236}">
                <a16:creationId xmlns:a16="http://schemas.microsoft.com/office/drawing/2014/main" id="{FE299BA3-3C05-4D9E-9C5B-7AB9867B88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C940AA-451A-48D8-8F73-47603D3C034B}" type="slidenum">
              <a:rPr lang="en-CA" altLang="en-US" smtClean="0">
                <a:latin typeface="Arial" panose="020B0604020202020204" pitchFamily="34" charset="0"/>
              </a:rPr>
              <a:pPr>
                <a:spcBef>
                  <a:spcPct val="0"/>
                </a:spcBef>
              </a:pPr>
              <a:t>12</a:t>
            </a:fld>
            <a:endParaRPr lang="en-CA"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7613884-84CC-4EF7-A308-214E22F55DAD}" type="slidenum">
              <a:rPr lang="en-CA" altLang="en-US" smtClean="0"/>
              <a:pPr>
                <a:defRPr/>
              </a:pPr>
              <a:t>13</a:t>
            </a:fld>
            <a:endParaRPr lang="en-CA" altLang="en-US"/>
          </a:p>
        </p:txBody>
      </p:sp>
    </p:spTree>
    <p:extLst>
      <p:ext uri="{BB962C8B-B14F-4D97-AF65-F5344CB8AC3E}">
        <p14:creationId xmlns:p14="http://schemas.microsoft.com/office/powerpoint/2010/main" val="3730883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3EDBFD6-BF38-46C7-9A85-E49455521CE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D5CF893-F728-4669-B1EC-3888A5424A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9700" name="Slide Number Placeholder 3">
            <a:extLst>
              <a:ext uri="{FF2B5EF4-FFF2-40B4-BE49-F238E27FC236}">
                <a16:creationId xmlns:a16="http://schemas.microsoft.com/office/drawing/2014/main" id="{902D7159-275F-4F84-A872-092D4CE410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71E307-ED21-4DBF-9527-D303E9B5F781}" type="slidenum">
              <a:rPr lang="en-CA" altLang="en-US" smtClean="0">
                <a:latin typeface="Arial" panose="020B0604020202020204" pitchFamily="34" charset="0"/>
              </a:rPr>
              <a:pPr>
                <a:spcBef>
                  <a:spcPct val="0"/>
                </a:spcBef>
              </a:pPr>
              <a:t>14</a:t>
            </a:fld>
            <a:endParaRPr lang="en-CA"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54B1BA41-D6FA-44CC-BD85-8AFECD24AE9F}"/>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3FEB85B3-70FC-40C0-BBCD-3A49E5C830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31748" name="Slide Number Placeholder 3">
            <a:extLst>
              <a:ext uri="{FF2B5EF4-FFF2-40B4-BE49-F238E27FC236}">
                <a16:creationId xmlns:a16="http://schemas.microsoft.com/office/drawing/2014/main" id="{7880327D-B016-405E-92D4-975CBCB117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56DDDB-1D63-4AC5-B3A6-F76D219F2018}" type="slidenum">
              <a:rPr lang="en-CA" altLang="en-US" smtClean="0">
                <a:latin typeface="Arial" panose="020B0604020202020204" pitchFamily="34" charset="0"/>
              </a:rPr>
              <a:pPr>
                <a:spcBef>
                  <a:spcPct val="0"/>
                </a:spcBef>
              </a:pPr>
              <a:t>15</a:t>
            </a:fld>
            <a:endParaRPr lang="en-CA"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DCE6DAED-3D5D-438B-82D3-E4DE43F9E31D}"/>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B5EFC1A7-EA95-4BAB-B40F-5EB97C5267A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3796" name="Slide Number Placeholder 3">
            <a:extLst>
              <a:ext uri="{FF2B5EF4-FFF2-40B4-BE49-F238E27FC236}">
                <a16:creationId xmlns:a16="http://schemas.microsoft.com/office/drawing/2014/main" id="{136E5984-F087-4828-B7F6-249C6E1AA15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26C2EB8-6D3C-4517-A33D-B8CDF6B5E6C7}" type="slidenum">
              <a:rPr lang="en-CA" altLang="en-US" smtClean="0"/>
              <a:pPr/>
              <a:t>16</a:t>
            </a:fld>
            <a:endParaRPr lang="en-CA"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C579E16-031F-4CF7-91DB-7A235FC0628F}"/>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8DA33D71-1B36-49CC-B110-1E301A0719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35844" name="Slide Number Placeholder 3">
            <a:extLst>
              <a:ext uri="{FF2B5EF4-FFF2-40B4-BE49-F238E27FC236}">
                <a16:creationId xmlns:a16="http://schemas.microsoft.com/office/drawing/2014/main" id="{D6B48643-211A-4DD8-B2B3-238D16A567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3D7309-F4DD-46A6-BB83-6599D05FF6AF}" type="slidenum">
              <a:rPr lang="en-CA" altLang="en-US" smtClean="0">
                <a:latin typeface="Arial" panose="020B0604020202020204" pitchFamily="34" charset="0"/>
              </a:rPr>
              <a:pPr>
                <a:spcBef>
                  <a:spcPct val="0"/>
                </a:spcBef>
              </a:pPr>
              <a:t>17</a:t>
            </a:fld>
            <a:endParaRPr lang="en-CA"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544BEDBC-04D0-4827-BD28-83EC1117F51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9FF35225-2871-4F04-B392-2D0A9FEA6A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37892" name="Slide Number Placeholder 3">
            <a:extLst>
              <a:ext uri="{FF2B5EF4-FFF2-40B4-BE49-F238E27FC236}">
                <a16:creationId xmlns:a16="http://schemas.microsoft.com/office/drawing/2014/main" id="{7A91EC2E-648F-41C4-910A-510B2835C4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8E063F-B1BB-4635-B51A-7C1F31D62796}" type="slidenum">
              <a:rPr lang="en-CA" altLang="en-US" smtClean="0">
                <a:latin typeface="Arial" panose="020B0604020202020204" pitchFamily="34" charset="0"/>
              </a:rPr>
              <a:pPr>
                <a:spcBef>
                  <a:spcPct val="0"/>
                </a:spcBef>
              </a:pPr>
              <a:t>18</a:t>
            </a:fld>
            <a:endParaRPr lang="en-CA"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DF4C4ADD-B438-4E75-B65B-DC8BE8C1D814}"/>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18F9EBB6-8FD7-4230-994C-B85DDAFE481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9940" name="Slide Number Placeholder 3">
            <a:extLst>
              <a:ext uri="{FF2B5EF4-FFF2-40B4-BE49-F238E27FC236}">
                <a16:creationId xmlns:a16="http://schemas.microsoft.com/office/drawing/2014/main" id="{4D00D809-A392-406B-8016-2FCFF966B8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EEF7E0B-363F-43E3-8D79-747B8CC16F83}" type="slidenum">
              <a:rPr lang="en-CA" altLang="en-US" smtClean="0"/>
              <a:pPr/>
              <a:t>19</a:t>
            </a:fld>
            <a:endParaRPr lang="en-CA"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83262D6D-D76A-4892-9032-CB4E82109097}"/>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E9C9EB48-E4E7-41A6-9804-AD8369425C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41988" name="Slide Number Placeholder 3">
            <a:extLst>
              <a:ext uri="{FF2B5EF4-FFF2-40B4-BE49-F238E27FC236}">
                <a16:creationId xmlns:a16="http://schemas.microsoft.com/office/drawing/2014/main" id="{1D1170B7-B3F5-485D-9400-E8F30173AB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04A53B-52A8-441A-9C9B-C1F84F937A00}" type="slidenum">
              <a:rPr lang="en-CA" altLang="en-US" smtClean="0">
                <a:latin typeface="Arial" panose="020B0604020202020204" pitchFamily="34" charset="0"/>
              </a:rPr>
              <a:pPr>
                <a:spcBef>
                  <a:spcPct val="0"/>
                </a:spcBef>
              </a:pPr>
              <a:t>20</a:t>
            </a:fld>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7613884-84CC-4EF7-A308-214E22F55DAD}" type="slidenum">
              <a:rPr lang="en-CA" altLang="en-US" smtClean="0"/>
              <a:pPr>
                <a:defRPr/>
              </a:pPr>
              <a:t>2</a:t>
            </a:fld>
            <a:endParaRPr lang="en-CA" altLang="en-US"/>
          </a:p>
        </p:txBody>
      </p:sp>
    </p:spTree>
    <p:extLst>
      <p:ext uri="{BB962C8B-B14F-4D97-AF65-F5344CB8AC3E}">
        <p14:creationId xmlns:p14="http://schemas.microsoft.com/office/powerpoint/2010/main" val="2778117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8934F075-5A3C-41B1-B1A0-12CB014CB05E}"/>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E52BAFC4-593C-4108-988C-9B741FA7E0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44036" name="Slide Number Placeholder 3">
            <a:extLst>
              <a:ext uri="{FF2B5EF4-FFF2-40B4-BE49-F238E27FC236}">
                <a16:creationId xmlns:a16="http://schemas.microsoft.com/office/drawing/2014/main" id="{31CB3903-1E49-4A7D-AD1D-5F8A783BA8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8729E9D-8036-4593-83E3-580712801E48}" type="slidenum">
              <a:rPr lang="en-CA" altLang="en-US" smtClean="0">
                <a:latin typeface="Arial" panose="020B0604020202020204" pitchFamily="34" charset="0"/>
              </a:rPr>
              <a:pPr>
                <a:spcBef>
                  <a:spcPct val="0"/>
                </a:spcBef>
              </a:pPr>
              <a:t>21</a:t>
            </a:fld>
            <a:endParaRPr lang="en-CA"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626F0A9F-52B5-43DA-9B3D-54510DFD2D59}"/>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979C58BD-BABB-4757-8C72-EFBA44E696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46084" name="Slide Number Placeholder 3">
            <a:extLst>
              <a:ext uri="{FF2B5EF4-FFF2-40B4-BE49-F238E27FC236}">
                <a16:creationId xmlns:a16="http://schemas.microsoft.com/office/drawing/2014/main" id="{21C26D36-64B4-4475-9169-BAB6423388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3F62BF7-23EA-4250-BA8B-50491A9A9B22}" type="slidenum">
              <a:rPr lang="en-CA" altLang="en-US" smtClean="0">
                <a:latin typeface="Arial" panose="020B0604020202020204" pitchFamily="34" charset="0"/>
              </a:rPr>
              <a:pPr>
                <a:spcBef>
                  <a:spcPct val="0"/>
                </a:spcBef>
              </a:pPr>
              <a:t>22</a:t>
            </a:fld>
            <a:endParaRPr lang="en-CA"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0D2F399D-20CF-4BB9-8ABB-BE56597B2A9A}"/>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93A51A86-FAC8-4BE4-8D85-A5A99F16C2C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48132" name="Slide Number Placeholder 3">
            <a:extLst>
              <a:ext uri="{FF2B5EF4-FFF2-40B4-BE49-F238E27FC236}">
                <a16:creationId xmlns:a16="http://schemas.microsoft.com/office/drawing/2014/main" id="{927C34BC-392F-498D-BE9B-66C06FB5024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EB8E85F-3D78-47C1-A3CE-47F001062A4B}" type="slidenum">
              <a:rPr lang="en-CA" altLang="en-US" smtClean="0"/>
              <a:pPr/>
              <a:t>23</a:t>
            </a:fld>
            <a:endParaRPr lang="en-CA"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FEEF12EB-7BCA-4688-8F74-798CB12297AE}"/>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6CA9ED92-B856-4956-B2B1-D3BE4F2807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50180" name="Slide Number Placeholder 3">
            <a:extLst>
              <a:ext uri="{FF2B5EF4-FFF2-40B4-BE49-F238E27FC236}">
                <a16:creationId xmlns:a16="http://schemas.microsoft.com/office/drawing/2014/main" id="{04535A5B-CDA8-45A5-BC12-C5A67C6AD6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8F3C3F-BFAC-4263-8060-51C5BE0230B0}" type="slidenum">
              <a:rPr lang="en-CA" altLang="en-US" smtClean="0">
                <a:latin typeface="Arial" panose="020B0604020202020204" pitchFamily="34" charset="0"/>
              </a:rPr>
              <a:pPr>
                <a:spcBef>
                  <a:spcPct val="0"/>
                </a:spcBef>
              </a:pPr>
              <a:t>24</a:t>
            </a:fld>
            <a:endParaRPr lang="en-CA"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DAE351E5-EED6-4140-81B9-1F28D5C55C50}"/>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8AA85F57-207C-408C-8412-B7453933A0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52228" name="Slide Number Placeholder 3">
            <a:extLst>
              <a:ext uri="{FF2B5EF4-FFF2-40B4-BE49-F238E27FC236}">
                <a16:creationId xmlns:a16="http://schemas.microsoft.com/office/drawing/2014/main" id="{075B9CF8-4BE2-4253-BD28-4323A980BC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65A490-AA04-467E-B937-1D4D3F694229}" type="slidenum">
              <a:rPr lang="en-CA" altLang="en-US" smtClean="0">
                <a:latin typeface="Arial" panose="020B0604020202020204" pitchFamily="34" charset="0"/>
              </a:rPr>
              <a:pPr>
                <a:spcBef>
                  <a:spcPct val="0"/>
                </a:spcBef>
              </a:pPr>
              <a:t>25</a:t>
            </a:fld>
            <a:endParaRPr lang="en-CA"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1A40E665-C613-4E17-8CB5-9973F8F42BE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45C901FE-89B6-4C07-9E57-91483DF6E3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54276" name="Slide Number Placeholder 3">
            <a:extLst>
              <a:ext uri="{FF2B5EF4-FFF2-40B4-BE49-F238E27FC236}">
                <a16:creationId xmlns:a16="http://schemas.microsoft.com/office/drawing/2014/main" id="{59C57790-DD22-4CE2-849D-2F60E73245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FD677E9-C9EC-40A0-856F-DBCCAF7D52E0}" type="slidenum">
              <a:rPr lang="en-CA" altLang="en-US" smtClean="0">
                <a:latin typeface="Arial" panose="020B0604020202020204" pitchFamily="34" charset="0"/>
              </a:rPr>
              <a:pPr>
                <a:spcBef>
                  <a:spcPct val="0"/>
                </a:spcBef>
              </a:pPr>
              <a:t>26</a:t>
            </a:fld>
            <a:endParaRPr lang="en-CA"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DC94197-9601-467D-BBB5-B345632018D0}"/>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24994263-EA93-4F07-A425-53D6E95704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56324" name="Slide Number Placeholder 3">
            <a:extLst>
              <a:ext uri="{FF2B5EF4-FFF2-40B4-BE49-F238E27FC236}">
                <a16:creationId xmlns:a16="http://schemas.microsoft.com/office/drawing/2014/main" id="{F84F6460-7380-4392-98CF-749DBB3DE8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77B0595-2854-4389-8C30-328D418DE5E6}" type="slidenum">
              <a:rPr lang="en-CA" altLang="en-US" smtClean="0">
                <a:latin typeface="Arial" panose="020B0604020202020204" pitchFamily="34" charset="0"/>
              </a:rPr>
              <a:pPr>
                <a:spcBef>
                  <a:spcPct val="0"/>
                </a:spcBef>
              </a:pPr>
              <a:t>27</a:t>
            </a:fld>
            <a:endParaRPr lang="en-CA"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FD3B8000-AAF8-4C66-BBC5-5600DBA4B9E4}"/>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EBE1A3B1-5410-42AE-A78E-26DB2B6E240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58372" name="Slide Number Placeholder 3">
            <a:extLst>
              <a:ext uri="{FF2B5EF4-FFF2-40B4-BE49-F238E27FC236}">
                <a16:creationId xmlns:a16="http://schemas.microsoft.com/office/drawing/2014/main" id="{BF2E4CF3-F234-4F56-A8D3-0707CE4E3C2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18DA529-D16A-44DA-A7A1-8B84268A3564}" type="slidenum">
              <a:rPr lang="en-CA" altLang="en-US" smtClean="0"/>
              <a:pPr/>
              <a:t>28</a:t>
            </a:fld>
            <a:endParaRPr lang="en-CA"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6F6156A0-5B64-4BE3-8BDA-CE2C1CA2388E}"/>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ED6E52BC-748F-4680-B26E-0E707F4DD8B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62468" name="Slide Number Placeholder 3">
            <a:extLst>
              <a:ext uri="{FF2B5EF4-FFF2-40B4-BE49-F238E27FC236}">
                <a16:creationId xmlns:a16="http://schemas.microsoft.com/office/drawing/2014/main" id="{A3025E6D-3C3E-44B9-A45B-FBC9E93EAA0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505581E-6C5C-402B-AA95-9EC20BA760A4}" type="slidenum">
              <a:rPr lang="en-CA" altLang="en-US" smtClean="0"/>
              <a:pPr/>
              <a:t>29</a:t>
            </a:fld>
            <a:endParaRPr lang="en-CA"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A3F41714-11CE-455F-AAFA-676DA752043D}"/>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404EBB53-95F8-4352-A5F3-8D7278AE4C2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60420" name="Slide Number Placeholder 3">
            <a:extLst>
              <a:ext uri="{FF2B5EF4-FFF2-40B4-BE49-F238E27FC236}">
                <a16:creationId xmlns:a16="http://schemas.microsoft.com/office/drawing/2014/main" id="{4DA6075C-5BF9-415E-8128-50D22849134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4BFD14B-4BFE-4953-8ECF-2F2DDC40322E}" type="slidenum">
              <a:rPr lang="en-CA" altLang="en-US" smtClean="0"/>
              <a:pPr/>
              <a:t>30</a:t>
            </a:fld>
            <a:endParaRPr lang="en-C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B95CD7C9-DC61-4C7B-9A30-6D80B5EB31A2}"/>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A23C7976-7F45-45DE-B9D1-9ECAC3ADA12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3316" name="Slide Number Placeholder 3">
            <a:extLst>
              <a:ext uri="{FF2B5EF4-FFF2-40B4-BE49-F238E27FC236}">
                <a16:creationId xmlns:a16="http://schemas.microsoft.com/office/drawing/2014/main" id="{893762CE-9495-4D6D-8A43-3EA1A4A2CCC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3BF26D6-5AED-4264-AA00-FDF50A77F933}" type="slidenum">
              <a:rPr lang="en-CA" altLang="en-US" smtClean="0"/>
              <a:pPr/>
              <a:t>3</a:t>
            </a:fld>
            <a:endParaRPr lang="en-CA"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7613884-84CC-4EF7-A308-214E22F55DAD}" type="slidenum">
              <a:rPr lang="en-CA" altLang="en-US" smtClean="0"/>
              <a:pPr>
                <a:defRPr/>
              </a:pPr>
              <a:t>31</a:t>
            </a:fld>
            <a:endParaRPr lang="en-CA" altLang="en-US"/>
          </a:p>
        </p:txBody>
      </p:sp>
    </p:spTree>
    <p:extLst>
      <p:ext uri="{BB962C8B-B14F-4D97-AF65-F5344CB8AC3E}">
        <p14:creationId xmlns:p14="http://schemas.microsoft.com/office/powerpoint/2010/main" val="4165873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F7803F0C-16F2-4230-8ABF-522C0A1FB814}"/>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2F3297D9-3B05-45B1-9D2E-550CE863ACD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5364" name="Slide Number Placeholder 3">
            <a:extLst>
              <a:ext uri="{FF2B5EF4-FFF2-40B4-BE49-F238E27FC236}">
                <a16:creationId xmlns:a16="http://schemas.microsoft.com/office/drawing/2014/main" id="{A528F5AF-2C29-447B-9780-FC83B764939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BE5A91F-9ACA-46EC-BBB9-D2BE087BAF14}" type="slidenum">
              <a:rPr lang="en-CA" altLang="en-US" smtClean="0"/>
              <a:pPr/>
              <a:t>4</a:t>
            </a:fld>
            <a:endParaRPr lang="en-CA"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7613884-84CC-4EF7-A308-214E22F55DAD}" type="slidenum">
              <a:rPr lang="en-CA" altLang="en-US" smtClean="0"/>
              <a:pPr>
                <a:defRPr/>
              </a:pPr>
              <a:t>5</a:t>
            </a:fld>
            <a:endParaRPr lang="en-CA" altLang="en-US"/>
          </a:p>
        </p:txBody>
      </p:sp>
    </p:spTree>
    <p:extLst>
      <p:ext uri="{BB962C8B-B14F-4D97-AF65-F5344CB8AC3E}">
        <p14:creationId xmlns:p14="http://schemas.microsoft.com/office/powerpoint/2010/main" val="28145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710F3E7-0A7F-4BC0-B8FA-CE11E7F64BD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5135C902-3086-4791-8587-C433692F0F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8436" name="Slide Number Placeholder 3">
            <a:extLst>
              <a:ext uri="{FF2B5EF4-FFF2-40B4-BE49-F238E27FC236}">
                <a16:creationId xmlns:a16="http://schemas.microsoft.com/office/drawing/2014/main" id="{63E56F73-62A4-420D-A7DD-1D47ACB117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DC8316-492E-467D-8E75-653A43D83442}" type="slidenum">
              <a:rPr lang="en-CA" altLang="en-US" smtClean="0">
                <a:latin typeface="Arial" panose="020B0604020202020204" pitchFamily="34" charset="0"/>
              </a:rPr>
              <a:pPr>
                <a:spcBef>
                  <a:spcPct val="0"/>
                </a:spcBef>
              </a:pPr>
              <a:t>6</a:t>
            </a:fld>
            <a:endParaRPr lang="en-CA"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7613884-84CC-4EF7-A308-214E22F55DAD}" type="slidenum">
              <a:rPr lang="en-CA" altLang="en-US" smtClean="0"/>
              <a:pPr>
                <a:defRPr/>
              </a:pPr>
              <a:t>7</a:t>
            </a:fld>
            <a:endParaRPr lang="en-CA" altLang="en-US"/>
          </a:p>
        </p:txBody>
      </p:sp>
    </p:spTree>
    <p:extLst>
      <p:ext uri="{BB962C8B-B14F-4D97-AF65-F5344CB8AC3E}">
        <p14:creationId xmlns:p14="http://schemas.microsoft.com/office/powerpoint/2010/main" val="3947554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B2287088-AF4E-43D3-9C90-3C487C340FCC}"/>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84DB07D9-9213-4B2A-8BDA-65D3FDA1D2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1508" name="Slide Number Placeholder 3">
            <a:extLst>
              <a:ext uri="{FF2B5EF4-FFF2-40B4-BE49-F238E27FC236}">
                <a16:creationId xmlns:a16="http://schemas.microsoft.com/office/drawing/2014/main" id="{71315C0A-7A46-4813-9760-3888916A70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E156204-CB88-4CA3-A9F8-FA2F74A697FA}" type="slidenum">
              <a:rPr lang="en-CA" altLang="en-US" smtClean="0">
                <a:latin typeface="Arial" panose="020B0604020202020204" pitchFamily="34" charset="0"/>
              </a:rPr>
              <a:pPr>
                <a:spcBef>
                  <a:spcPct val="0"/>
                </a:spcBef>
              </a:pPr>
              <a:t>9</a:t>
            </a:fld>
            <a:endParaRPr lang="en-CA"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7613884-84CC-4EF7-A308-214E22F55DAD}" type="slidenum">
              <a:rPr lang="en-CA" altLang="en-US" smtClean="0"/>
              <a:pPr>
                <a:defRPr/>
              </a:pPr>
              <a:t>10</a:t>
            </a:fld>
            <a:endParaRPr lang="en-CA" altLang="en-US"/>
          </a:p>
        </p:txBody>
      </p:sp>
    </p:spTree>
    <p:extLst>
      <p:ext uri="{BB962C8B-B14F-4D97-AF65-F5344CB8AC3E}">
        <p14:creationId xmlns:p14="http://schemas.microsoft.com/office/powerpoint/2010/main" val="2527711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76E4C-A74D-4615-BCC9-0C7BABC42936}"/>
              </a:ext>
            </a:extLst>
          </p:cNvPr>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a:extLst>
              <a:ext uri="{FF2B5EF4-FFF2-40B4-BE49-F238E27FC236}">
                <a16:creationId xmlns:a16="http://schemas.microsoft.com/office/drawing/2014/main" id="{24F85573-80EB-4732-AE3A-CEDFA44F37C4}"/>
              </a:ext>
            </a:extLst>
          </p:cNvPr>
          <p:cNvSpPr/>
          <p:nvPr/>
        </p:nvSpPr>
        <p:spPr bwMode="auto">
          <a:xfrm>
            <a:off x="368301" y="0"/>
            <a:ext cx="13970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a:extLst>
              <a:ext uri="{FF2B5EF4-FFF2-40B4-BE49-F238E27FC236}">
                <a16:creationId xmlns:a16="http://schemas.microsoft.com/office/drawing/2014/main" id="{2A3EB5E0-E8AE-4E75-92A0-71A01B4A0B6E}"/>
              </a:ext>
            </a:extLst>
          </p:cNvPr>
          <p:cNvSpPr/>
          <p:nvPr/>
        </p:nvSpPr>
        <p:spPr bwMode="auto">
          <a:xfrm>
            <a:off x="1320801" y="0"/>
            <a:ext cx="243417"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a:extLst>
              <a:ext uri="{FF2B5EF4-FFF2-40B4-BE49-F238E27FC236}">
                <a16:creationId xmlns:a16="http://schemas.microsoft.com/office/drawing/2014/main" id="{0A55BE46-F1B1-4D05-8FF3-0D2A1887E4AB}"/>
              </a:ext>
            </a:extLst>
          </p:cNvPr>
          <p:cNvSpPr/>
          <p:nvPr/>
        </p:nvSpPr>
        <p:spPr bwMode="auto">
          <a:xfrm>
            <a:off x="1521885" y="0"/>
            <a:ext cx="306916"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Straight Connector 9">
            <a:extLst>
              <a:ext uri="{FF2B5EF4-FFF2-40B4-BE49-F238E27FC236}">
                <a16:creationId xmlns:a16="http://schemas.microsoft.com/office/drawing/2014/main" id="{D270192B-7BFA-471C-A80D-FCCCCB057595}"/>
              </a:ext>
            </a:extLst>
          </p:cNvPr>
          <p:cNvSpPr>
            <a:spLocks noChangeShapeType="1"/>
          </p:cNvSpPr>
          <p:nvPr/>
        </p:nvSpPr>
        <p:spPr bwMode="auto">
          <a:xfrm>
            <a:off x="141817"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10">
            <a:extLst>
              <a:ext uri="{FF2B5EF4-FFF2-40B4-BE49-F238E27FC236}">
                <a16:creationId xmlns:a16="http://schemas.microsoft.com/office/drawing/2014/main" id="{224D7E75-3CE2-4A4E-A62C-73175546A3A3}"/>
              </a:ext>
            </a:extLst>
          </p:cNvPr>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2" name="Straight Connector 11">
            <a:extLst>
              <a:ext uri="{FF2B5EF4-FFF2-40B4-BE49-F238E27FC236}">
                <a16:creationId xmlns:a16="http://schemas.microsoft.com/office/drawing/2014/main" id="{97283918-6F77-4B2C-9BD5-3386660AE2CF}"/>
              </a:ext>
            </a:extLst>
          </p:cNvPr>
          <p:cNvSpPr>
            <a:spLocks noChangeShapeType="1"/>
          </p:cNvSpPr>
          <p:nvPr/>
        </p:nvSpPr>
        <p:spPr bwMode="auto">
          <a:xfrm>
            <a:off x="1138767"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3" name="Straight Connector 12">
            <a:extLst>
              <a:ext uri="{FF2B5EF4-FFF2-40B4-BE49-F238E27FC236}">
                <a16:creationId xmlns:a16="http://schemas.microsoft.com/office/drawing/2014/main" id="{7AB67DAD-CF94-4533-8A57-8DFFADFD23A8}"/>
              </a:ext>
            </a:extLst>
          </p:cNvPr>
          <p:cNvSpPr>
            <a:spLocks noChangeShapeType="1"/>
          </p:cNvSpPr>
          <p:nvPr/>
        </p:nvSpPr>
        <p:spPr bwMode="auto">
          <a:xfrm>
            <a:off x="230293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4" name="Straight Connector 13">
            <a:extLst>
              <a:ext uri="{FF2B5EF4-FFF2-40B4-BE49-F238E27FC236}">
                <a16:creationId xmlns:a16="http://schemas.microsoft.com/office/drawing/2014/main" id="{6B2959B5-BC44-45AF-AF7B-9D17BB76EE62}"/>
              </a:ext>
            </a:extLst>
          </p:cNvPr>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5" name="Straight Connector 14">
            <a:extLst>
              <a:ext uri="{FF2B5EF4-FFF2-40B4-BE49-F238E27FC236}">
                <a16:creationId xmlns:a16="http://schemas.microsoft.com/office/drawing/2014/main" id="{9D100CEB-1E6F-4D91-8329-FAD4349F94A1}"/>
              </a:ext>
            </a:extLst>
          </p:cNvPr>
          <p:cNvSpPr>
            <a:spLocks noChangeShapeType="1"/>
          </p:cNvSpPr>
          <p:nvPr/>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6" name="Rectangle 15">
            <a:extLst>
              <a:ext uri="{FF2B5EF4-FFF2-40B4-BE49-F238E27FC236}">
                <a16:creationId xmlns:a16="http://schemas.microsoft.com/office/drawing/2014/main" id="{FE1B6161-B364-4506-914A-3BF103DCB310}"/>
              </a:ext>
            </a:extLst>
          </p:cNvPr>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8D056C2C-F656-469C-A70F-E4715170DAF3}"/>
              </a:ext>
            </a:extLst>
          </p:cNvPr>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2DA9359E-7B37-4CC7-A7CA-AFBF8DE492D1}"/>
              </a:ext>
            </a:extLst>
          </p:cNvPr>
          <p:cNvSpPr/>
          <p:nvPr/>
        </p:nvSpPr>
        <p:spPr bwMode="auto">
          <a:xfrm>
            <a:off x="1746251" y="4867275"/>
            <a:ext cx="855133"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D17F3B7D-27E6-4CD1-B768-03CAB8F9669D}"/>
              </a:ext>
            </a:extLst>
          </p:cNvPr>
          <p:cNvSpPr/>
          <p:nvPr/>
        </p:nvSpPr>
        <p:spPr bwMode="auto">
          <a:xfrm>
            <a:off x="1454151" y="5500689"/>
            <a:ext cx="184149"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a:extLst>
              <a:ext uri="{FF2B5EF4-FFF2-40B4-BE49-F238E27FC236}">
                <a16:creationId xmlns:a16="http://schemas.microsoft.com/office/drawing/2014/main" id="{2EA11986-2EB6-4A36-9770-9B820B3277A6}"/>
              </a:ext>
            </a:extLst>
          </p:cNvPr>
          <p:cNvSpPr/>
          <p:nvPr/>
        </p:nvSpPr>
        <p:spPr bwMode="auto">
          <a:xfrm>
            <a:off x="2218267" y="5788025"/>
            <a:ext cx="366184"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a:extLst>
              <a:ext uri="{FF2B5EF4-FFF2-40B4-BE49-F238E27FC236}">
                <a16:creationId xmlns:a16="http://schemas.microsoft.com/office/drawing/2014/main" id="{6079D5C2-9C4D-454D-BB12-72C76551C12C}"/>
              </a:ext>
            </a:extLst>
          </p:cNvPr>
          <p:cNvSpPr/>
          <p:nvPr/>
        </p:nvSpPr>
        <p:spPr>
          <a:xfrm>
            <a:off x="2540001" y="4495801"/>
            <a:ext cx="486833"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3048000" y="3124200"/>
            <a:ext cx="82296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a:extLst>
              <a:ext uri="{FF2B5EF4-FFF2-40B4-BE49-F238E27FC236}">
                <a16:creationId xmlns:a16="http://schemas.microsoft.com/office/drawing/2014/main" id="{A497C184-8871-436A-9C58-6E27E1B0F117}"/>
              </a:ext>
            </a:extLst>
          </p:cNvPr>
          <p:cNvSpPr>
            <a:spLocks noGrp="1"/>
          </p:cNvSpPr>
          <p:nvPr>
            <p:ph type="dt" sz="half" idx="10"/>
          </p:nvPr>
        </p:nvSpPr>
        <p:spPr bwMode="auto">
          <a:xfrm rot="5400000">
            <a:off x="10733617" y="1111250"/>
            <a:ext cx="2286000" cy="508000"/>
          </a:xfrm>
        </p:spPr>
        <p:txBody>
          <a:bodyPr/>
          <a:lstStyle>
            <a:lvl1pPr>
              <a:defRPr/>
            </a:lvl1pPr>
          </a:lstStyle>
          <a:p>
            <a:pPr>
              <a:defRPr/>
            </a:pPr>
            <a:fld id="{BCE3987E-4ACA-48B5-9166-09CFB6D5CD4F}" type="datetimeFigureOut">
              <a:rPr lang="en-US"/>
              <a:pPr>
                <a:defRPr/>
              </a:pPr>
              <a:t>9/6/2024</a:t>
            </a:fld>
            <a:endParaRPr lang="en-CA" dirty="0"/>
          </a:p>
        </p:txBody>
      </p:sp>
      <p:sp>
        <p:nvSpPr>
          <p:cNvPr id="23" name="Footer Placeholder 16">
            <a:extLst>
              <a:ext uri="{FF2B5EF4-FFF2-40B4-BE49-F238E27FC236}">
                <a16:creationId xmlns:a16="http://schemas.microsoft.com/office/drawing/2014/main" id="{51877662-F741-41A0-BE01-E8D1AAE4CBF9}"/>
              </a:ext>
            </a:extLst>
          </p:cNvPr>
          <p:cNvSpPr>
            <a:spLocks noGrp="1"/>
          </p:cNvSpPr>
          <p:nvPr>
            <p:ph type="ftr" sz="quarter" idx="11"/>
          </p:nvPr>
        </p:nvSpPr>
        <p:spPr bwMode="auto">
          <a:xfrm rot="5400000">
            <a:off x="10045701" y="4117447"/>
            <a:ext cx="3657600" cy="512233"/>
          </a:xfrm>
        </p:spPr>
        <p:txBody>
          <a:bodyPr/>
          <a:lstStyle>
            <a:lvl1pPr>
              <a:defRPr/>
            </a:lvl1pPr>
          </a:lstStyle>
          <a:p>
            <a:pPr>
              <a:defRPr/>
            </a:pPr>
            <a:endParaRPr lang="en-CA"/>
          </a:p>
        </p:txBody>
      </p:sp>
      <p:sp>
        <p:nvSpPr>
          <p:cNvPr id="24" name="Slide Number Placeholder 28">
            <a:extLst>
              <a:ext uri="{FF2B5EF4-FFF2-40B4-BE49-F238E27FC236}">
                <a16:creationId xmlns:a16="http://schemas.microsoft.com/office/drawing/2014/main" id="{F84AE641-FA6B-4D70-8C0E-CF590788197D}"/>
              </a:ext>
            </a:extLst>
          </p:cNvPr>
          <p:cNvSpPr>
            <a:spLocks noGrp="1"/>
          </p:cNvSpPr>
          <p:nvPr>
            <p:ph type="sldNum" sz="quarter" idx="12"/>
          </p:nvPr>
        </p:nvSpPr>
        <p:spPr bwMode="auto">
          <a:xfrm>
            <a:off x="1767417" y="4929189"/>
            <a:ext cx="812800" cy="517525"/>
          </a:xfrm>
        </p:spPr>
        <p:txBody>
          <a:bodyPr/>
          <a:lstStyle>
            <a:lvl1pPr>
              <a:defRPr/>
            </a:lvl1pPr>
          </a:lstStyle>
          <a:p>
            <a:pPr>
              <a:defRPr/>
            </a:pPr>
            <a:fld id="{A4972384-9218-44D3-9AF1-51A19AB7AB20}" type="slidenum">
              <a:rPr lang="en-CA" altLang="en-US"/>
              <a:pPr>
                <a:defRPr/>
              </a:pPr>
              <a:t>‹#›</a:t>
            </a:fld>
            <a:endParaRPr lang="en-CA" altLang="en-US"/>
          </a:p>
        </p:txBody>
      </p:sp>
    </p:spTree>
    <p:extLst>
      <p:ext uri="{BB962C8B-B14F-4D97-AF65-F5344CB8AC3E}">
        <p14:creationId xmlns:p14="http://schemas.microsoft.com/office/powerpoint/2010/main" val="35027850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30DB5566-D259-4538-B48C-1739152F9F9B}"/>
              </a:ext>
            </a:extLst>
          </p:cNvPr>
          <p:cNvSpPr>
            <a:spLocks noGrp="1"/>
          </p:cNvSpPr>
          <p:nvPr>
            <p:ph type="dt" sz="half" idx="10"/>
          </p:nvPr>
        </p:nvSpPr>
        <p:spPr/>
        <p:txBody>
          <a:bodyPr/>
          <a:lstStyle>
            <a:lvl1pPr>
              <a:defRPr/>
            </a:lvl1pPr>
          </a:lstStyle>
          <a:p>
            <a:pPr>
              <a:defRPr/>
            </a:pPr>
            <a:fld id="{D7A03160-30BF-470F-AE80-9B45AAB120F2}" type="datetimeFigureOut">
              <a:rPr lang="en-US"/>
              <a:pPr>
                <a:defRPr/>
              </a:pPr>
              <a:t>9/6/2024</a:t>
            </a:fld>
            <a:endParaRPr lang="en-CA" dirty="0"/>
          </a:p>
        </p:txBody>
      </p:sp>
      <p:sp>
        <p:nvSpPr>
          <p:cNvPr id="5" name="Footer Placeholder 2">
            <a:extLst>
              <a:ext uri="{FF2B5EF4-FFF2-40B4-BE49-F238E27FC236}">
                <a16:creationId xmlns:a16="http://schemas.microsoft.com/office/drawing/2014/main" id="{9165FDE0-289A-4BA9-B921-2249CF0413B4}"/>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0F347F3D-94F3-4C93-8CB9-B432D9E54AE1}"/>
              </a:ext>
            </a:extLst>
          </p:cNvPr>
          <p:cNvSpPr>
            <a:spLocks noGrp="1"/>
          </p:cNvSpPr>
          <p:nvPr>
            <p:ph type="sldNum" sz="quarter" idx="12"/>
          </p:nvPr>
        </p:nvSpPr>
        <p:spPr/>
        <p:txBody>
          <a:bodyPr/>
          <a:lstStyle>
            <a:lvl1pPr>
              <a:defRPr/>
            </a:lvl1pPr>
          </a:lstStyle>
          <a:p>
            <a:pPr>
              <a:defRPr/>
            </a:pPr>
            <a:fld id="{375A9C45-13BF-473F-9140-B51114C16940}" type="slidenum">
              <a:rPr lang="en-CA" altLang="en-US"/>
              <a:pPr>
                <a:defRPr/>
              </a:pPr>
              <a:t>‹#›</a:t>
            </a:fld>
            <a:endParaRPr lang="en-CA" altLang="en-US"/>
          </a:p>
        </p:txBody>
      </p:sp>
    </p:spTree>
    <p:extLst>
      <p:ext uri="{BB962C8B-B14F-4D97-AF65-F5344CB8AC3E}">
        <p14:creationId xmlns:p14="http://schemas.microsoft.com/office/powerpoint/2010/main" val="1913957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235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E9DDA1B-1D98-46D1-AE88-476D87D0C6A4}"/>
              </a:ext>
            </a:extLst>
          </p:cNvPr>
          <p:cNvSpPr>
            <a:spLocks noGrp="1"/>
          </p:cNvSpPr>
          <p:nvPr>
            <p:ph type="dt" sz="half" idx="10"/>
          </p:nvPr>
        </p:nvSpPr>
        <p:spPr/>
        <p:txBody>
          <a:bodyPr/>
          <a:lstStyle>
            <a:lvl1pPr>
              <a:defRPr/>
            </a:lvl1pPr>
          </a:lstStyle>
          <a:p>
            <a:pPr>
              <a:defRPr/>
            </a:pPr>
            <a:fld id="{19273E91-B4E2-4054-A41F-7D570C9649BE}" type="datetimeFigureOut">
              <a:rPr lang="en-US"/>
              <a:pPr>
                <a:defRPr/>
              </a:pPr>
              <a:t>9/6/2024</a:t>
            </a:fld>
            <a:endParaRPr lang="en-CA" dirty="0"/>
          </a:p>
        </p:txBody>
      </p:sp>
      <p:sp>
        <p:nvSpPr>
          <p:cNvPr id="5" name="Footer Placeholder 2">
            <a:extLst>
              <a:ext uri="{FF2B5EF4-FFF2-40B4-BE49-F238E27FC236}">
                <a16:creationId xmlns:a16="http://schemas.microsoft.com/office/drawing/2014/main" id="{4A14AFFD-8283-4ADC-A4B3-622DF2B81822}"/>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30EF949B-8F45-4CCC-9209-126AFFCF6141}"/>
              </a:ext>
            </a:extLst>
          </p:cNvPr>
          <p:cNvSpPr>
            <a:spLocks noGrp="1"/>
          </p:cNvSpPr>
          <p:nvPr>
            <p:ph type="sldNum" sz="quarter" idx="12"/>
          </p:nvPr>
        </p:nvSpPr>
        <p:spPr/>
        <p:txBody>
          <a:bodyPr/>
          <a:lstStyle>
            <a:lvl1pPr>
              <a:defRPr/>
            </a:lvl1pPr>
          </a:lstStyle>
          <a:p>
            <a:pPr>
              <a:defRPr/>
            </a:pPr>
            <a:fld id="{D4B0BFAC-3313-4F4A-8224-E2DE2D40AE55}" type="slidenum">
              <a:rPr lang="en-CA" altLang="en-US"/>
              <a:pPr>
                <a:defRPr/>
              </a:pPr>
              <a:t>‹#›</a:t>
            </a:fld>
            <a:endParaRPr lang="en-CA" altLang="en-US"/>
          </a:p>
        </p:txBody>
      </p:sp>
    </p:spTree>
    <p:extLst>
      <p:ext uri="{BB962C8B-B14F-4D97-AF65-F5344CB8AC3E}">
        <p14:creationId xmlns:p14="http://schemas.microsoft.com/office/powerpoint/2010/main" val="1842225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a:extLst>
              <a:ext uri="{FF2B5EF4-FFF2-40B4-BE49-F238E27FC236}">
                <a16:creationId xmlns:a16="http://schemas.microsoft.com/office/drawing/2014/main" id="{D0F5561B-888B-4C2D-A480-60FD68A78346}"/>
              </a:ext>
            </a:extLst>
          </p:cNvPr>
          <p:cNvSpPr>
            <a:spLocks noGrp="1"/>
          </p:cNvSpPr>
          <p:nvPr>
            <p:ph type="dt" sz="half" idx="10"/>
          </p:nvPr>
        </p:nvSpPr>
        <p:spPr/>
        <p:txBody>
          <a:bodyPr rtlCol="0"/>
          <a:lstStyle>
            <a:lvl1pPr>
              <a:defRPr/>
            </a:lvl1pPr>
          </a:lstStyle>
          <a:p>
            <a:pPr>
              <a:defRPr/>
            </a:pPr>
            <a:fld id="{7EB33550-7A5F-40F3-827E-352887E433A8}" type="datetimeFigureOut">
              <a:rPr lang="en-US"/>
              <a:pPr>
                <a:defRPr/>
              </a:pPr>
              <a:t>9/6/2024</a:t>
            </a:fld>
            <a:endParaRPr lang="en-CA" dirty="0"/>
          </a:p>
        </p:txBody>
      </p:sp>
      <p:sp>
        <p:nvSpPr>
          <p:cNvPr id="5" name="Slide Number Placeholder 8">
            <a:extLst>
              <a:ext uri="{FF2B5EF4-FFF2-40B4-BE49-F238E27FC236}">
                <a16:creationId xmlns:a16="http://schemas.microsoft.com/office/drawing/2014/main" id="{6D216A17-2ACC-46BF-9B6D-BC09A0F99439}"/>
              </a:ext>
            </a:extLst>
          </p:cNvPr>
          <p:cNvSpPr>
            <a:spLocks noGrp="1"/>
          </p:cNvSpPr>
          <p:nvPr>
            <p:ph type="sldNum" sz="quarter" idx="11"/>
          </p:nvPr>
        </p:nvSpPr>
        <p:spPr/>
        <p:txBody>
          <a:bodyPr/>
          <a:lstStyle>
            <a:lvl1pPr>
              <a:defRPr/>
            </a:lvl1pPr>
          </a:lstStyle>
          <a:p>
            <a:pPr>
              <a:defRPr/>
            </a:pPr>
            <a:fld id="{875DA8DE-9BC6-4997-B41E-4E4C003313D3}" type="slidenum">
              <a:rPr lang="en-CA" altLang="en-US"/>
              <a:pPr>
                <a:defRPr/>
              </a:pPr>
              <a:t>‹#›</a:t>
            </a:fld>
            <a:endParaRPr lang="en-CA" altLang="en-US"/>
          </a:p>
        </p:txBody>
      </p:sp>
      <p:sp>
        <p:nvSpPr>
          <p:cNvPr id="6" name="Footer Placeholder 9">
            <a:extLst>
              <a:ext uri="{FF2B5EF4-FFF2-40B4-BE49-F238E27FC236}">
                <a16:creationId xmlns:a16="http://schemas.microsoft.com/office/drawing/2014/main" id="{E23D1A7E-35A6-4DB7-8420-E82A9E9AB7CE}"/>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66829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44B0E2E-F395-409A-86F7-D460D2CF8760}"/>
              </a:ext>
            </a:extLst>
          </p:cNvPr>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a:extLst>
              <a:ext uri="{FF2B5EF4-FFF2-40B4-BE49-F238E27FC236}">
                <a16:creationId xmlns:a16="http://schemas.microsoft.com/office/drawing/2014/main" id="{37401B09-A1E1-4543-86D9-30056E0B13A8}"/>
              </a:ext>
            </a:extLst>
          </p:cNvPr>
          <p:cNvSpPr/>
          <p:nvPr/>
        </p:nvSpPr>
        <p:spPr bwMode="auto">
          <a:xfrm>
            <a:off x="368301" y="0"/>
            <a:ext cx="13970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a:extLst>
              <a:ext uri="{FF2B5EF4-FFF2-40B4-BE49-F238E27FC236}">
                <a16:creationId xmlns:a16="http://schemas.microsoft.com/office/drawing/2014/main" id="{91EE2FB3-50CE-41FC-83CA-2E604169CFB5}"/>
              </a:ext>
            </a:extLst>
          </p:cNvPr>
          <p:cNvSpPr/>
          <p:nvPr/>
        </p:nvSpPr>
        <p:spPr bwMode="auto">
          <a:xfrm>
            <a:off x="1320801" y="0"/>
            <a:ext cx="243417"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a:extLst>
              <a:ext uri="{FF2B5EF4-FFF2-40B4-BE49-F238E27FC236}">
                <a16:creationId xmlns:a16="http://schemas.microsoft.com/office/drawing/2014/main" id="{60B6F13F-E711-4403-9112-18F568E1E2C1}"/>
              </a:ext>
            </a:extLst>
          </p:cNvPr>
          <p:cNvSpPr/>
          <p:nvPr/>
        </p:nvSpPr>
        <p:spPr bwMode="auto">
          <a:xfrm>
            <a:off x="1521885" y="0"/>
            <a:ext cx="306916"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Straight Connector 7">
            <a:extLst>
              <a:ext uri="{FF2B5EF4-FFF2-40B4-BE49-F238E27FC236}">
                <a16:creationId xmlns:a16="http://schemas.microsoft.com/office/drawing/2014/main" id="{9A228538-E691-4C3A-B1B3-6374E6DEE5FB}"/>
              </a:ext>
            </a:extLst>
          </p:cNvPr>
          <p:cNvSpPr>
            <a:spLocks noChangeShapeType="1"/>
          </p:cNvSpPr>
          <p:nvPr/>
        </p:nvSpPr>
        <p:spPr bwMode="auto">
          <a:xfrm>
            <a:off x="141817"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9" name="Straight Connector 8">
            <a:extLst>
              <a:ext uri="{FF2B5EF4-FFF2-40B4-BE49-F238E27FC236}">
                <a16:creationId xmlns:a16="http://schemas.microsoft.com/office/drawing/2014/main" id="{925B8E6D-A772-41F2-ADE6-19B39B34E38B}"/>
              </a:ext>
            </a:extLst>
          </p:cNvPr>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0" name="Straight Connector 9">
            <a:extLst>
              <a:ext uri="{FF2B5EF4-FFF2-40B4-BE49-F238E27FC236}">
                <a16:creationId xmlns:a16="http://schemas.microsoft.com/office/drawing/2014/main" id="{278700EC-BDE6-4C92-9C1E-74FF23449A7C}"/>
              </a:ext>
            </a:extLst>
          </p:cNvPr>
          <p:cNvSpPr>
            <a:spLocks noChangeShapeType="1"/>
          </p:cNvSpPr>
          <p:nvPr/>
        </p:nvSpPr>
        <p:spPr bwMode="auto">
          <a:xfrm>
            <a:off x="1138767"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10">
            <a:extLst>
              <a:ext uri="{FF2B5EF4-FFF2-40B4-BE49-F238E27FC236}">
                <a16:creationId xmlns:a16="http://schemas.microsoft.com/office/drawing/2014/main" id="{806337D2-4113-45E2-A26C-81B173C6BFCD}"/>
              </a:ext>
            </a:extLst>
          </p:cNvPr>
          <p:cNvSpPr>
            <a:spLocks noChangeShapeType="1"/>
          </p:cNvSpPr>
          <p:nvPr/>
        </p:nvSpPr>
        <p:spPr bwMode="auto">
          <a:xfrm>
            <a:off x="230293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2" name="Straight Connector 11">
            <a:extLst>
              <a:ext uri="{FF2B5EF4-FFF2-40B4-BE49-F238E27FC236}">
                <a16:creationId xmlns:a16="http://schemas.microsoft.com/office/drawing/2014/main" id="{A9D380F6-B366-4337-A4EC-AD3FE75D6F1F}"/>
              </a:ext>
            </a:extLst>
          </p:cNvPr>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3" name="Rectangle 12">
            <a:extLst>
              <a:ext uri="{FF2B5EF4-FFF2-40B4-BE49-F238E27FC236}">
                <a16:creationId xmlns:a16="http://schemas.microsoft.com/office/drawing/2014/main" id="{16D1C7C1-0B8D-4463-B8F1-94AB549039FD}"/>
              </a:ext>
            </a:extLst>
          </p:cNvPr>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3B46A6C4-262A-4247-BC75-B3C7284BE559}"/>
              </a:ext>
            </a:extLst>
          </p:cNvPr>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84542423-0A80-4619-A987-64F324AFDDB0}"/>
              </a:ext>
            </a:extLst>
          </p:cNvPr>
          <p:cNvSpPr/>
          <p:nvPr/>
        </p:nvSpPr>
        <p:spPr bwMode="auto">
          <a:xfrm>
            <a:off x="1765300" y="4867275"/>
            <a:ext cx="857251"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E6F282F7-4B0F-4D4C-BD69-25A2CD77649D}"/>
              </a:ext>
            </a:extLst>
          </p:cNvPr>
          <p:cNvSpPr/>
          <p:nvPr/>
        </p:nvSpPr>
        <p:spPr bwMode="auto">
          <a:xfrm>
            <a:off x="1454151" y="5500689"/>
            <a:ext cx="184149"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EDB2CA2C-2D0B-40F9-BC59-0C1E47544AEA}"/>
              </a:ext>
            </a:extLst>
          </p:cNvPr>
          <p:cNvSpPr/>
          <p:nvPr/>
        </p:nvSpPr>
        <p:spPr bwMode="auto">
          <a:xfrm>
            <a:off x="2218267" y="5791200"/>
            <a:ext cx="366184"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CE625D97-8CCC-4531-BE39-3561D8E9F9EF}"/>
              </a:ext>
            </a:extLst>
          </p:cNvPr>
          <p:cNvSpPr/>
          <p:nvPr/>
        </p:nvSpPr>
        <p:spPr bwMode="auto">
          <a:xfrm>
            <a:off x="2506134" y="4479926"/>
            <a:ext cx="486833"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5D530D52-A1C4-4604-84DA-BE6DB612D241}"/>
              </a:ext>
            </a:extLst>
          </p:cNvPr>
          <p:cNvSpPr>
            <a:spLocks noChangeShapeType="1"/>
          </p:cNvSpPr>
          <p:nvPr/>
        </p:nvSpPr>
        <p:spPr bwMode="auto">
          <a:xfrm>
            <a:off x="12130617"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3048000" y="5010150"/>
            <a:ext cx="82296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34425FBA-83CB-4B89-8244-6BF0D2CB5AB2}"/>
              </a:ext>
            </a:extLst>
          </p:cNvPr>
          <p:cNvSpPr>
            <a:spLocks noGrp="1"/>
          </p:cNvSpPr>
          <p:nvPr>
            <p:ph type="dt" sz="half" idx="10"/>
          </p:nvPr>
        </p:nvSpPr>
        <p:spPr bwMode="auto">
          <a:xfrm rot="5400000">
            <a:off x="10731500" y="1106488"/>
            <a:ext cx="2286000" cy="508000"/>
          </a:xfrm>
        </p:spPr>
        <p:txBody>
          <a:bodyPr/>
          <a:lstStyle>
            <a:lvl1pPr>
              <a:defRPr/>
            </a:lvl1pPr>
          </a:lstStyle>
          <a:p>
            <a:pPr>
              <a:defRPr/>
            </a:pPr>
            <a:fld id="{516DF428-CD1C-4ACD-95C7-66CD51B91D79}" type="datetimeFigureOut">
              <a:rPr lang="en-US"/>
              <a:pPr>
                <a:defRPr/>
              </a:pPr>
              <a:t>9/6/2024</a:t>
            </a:fld>
            <a:endParaRPr lang="en-CA" dirty="0"/>
          </a:p>
        </p:txBody>
      </p:sp>
      <p:sp>
        <p:nvSpPr>
          <p:cNvPr id="21" name="Footer Placeholder 4">
            <a:extLst>
              <a:ext uri="{FF2B5EF4-FFF2-40B4-BE49-F238E27FC236}">
                <a16:creationId xmlns:a16="http://schemas.microsoft.com/office/drawing/2014/main" id="{6A3165F2-E990-4E31-88CA-EFF3443403C3}"/>
              </a:ext>
            </a:extLst>
          </p:cNvPr>
          <p:cNvSpPr>
            <a:spLocks noGrp="1"/>
          </p:cNvSpPr>
          <p:nvPr>
            <p:ph type="ftr" sz="quarter" idx="11"/>
          </p:nvPr>
        </p:nvSpPr>
        <p:spPr bwMode="auto">
          <a:xfrm rot="5400000">
            <a:off x="10045701" y="4114272"/>
            <a:ext cx="3657600" cy="512233"/>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FDC002C0-F184-4396-88A6-4CBA9F7D075C}"/>
              </a:ext>
            </a:extLst>
          </p:cNvPr>
          <p:cNvSpPr>
            <a:spLocks noGrp="1"/>
          </p:cNvSpPr>
          <p:nvPr>
            <p:ph type="sldNum" sz="quarter" idx="12"/>
          </p:nvPr>
        </p:nvSpPr>
        <p:spPr bwMode="auto">
          <a:xfrm>
            <a:off x="1786467" y="4929189"/>
            <a:ext cx="812800" cy="517525"/>
          </a:xfrm>
        </p:spPr>
        <p:txBody>
          <a:bodyPr/>
          <a:lstStyle>
            <a:lvl1pPr>
              <a:defRPr/>
            </a:lvl1pPr>
          </a:lstStyle>
          <a:p>
            <a:pPr>
              <a:defRPr/>
            </a:pPr>
            <a:fld id="{163926E5-A07E-4AB1-9482-07407975812C}" type="slidenum">
              <a:rPr lang="en-CA" altLang="en-US"/>
              <a:pPr>
                <a:defRPr/>
              </a:pPr>
              <a:t>‹#›</a:t>
            </a:fld>
            <a:endParaRPr lang="en-CA" altLang="en-US"/>
          </a:p>
        </p:txBody>
      </p:sp>
    </p:spTree>
    <p:extLst>
      <p:ext uri="{BB962C8B-B14F-4D97-AF65-F5344CB8AC3E}">
        <p14:creationId xmlns:p14="http://schemas.microsoft.com/office/powerpoint/2010/main" val="15066298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600200"/>
            <a:ext cx="4876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5693664" y="1600200"/>
            <a:ext cx="4876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E93994D1-D058-47E9-9A4D-337B5E39D5A0}"/>
              </a:ext>
            </a:extLst>
          </p:cNvPr>
          <p:cNvSpPr>
            <a:spLocks noGrp="1"/>
          </p:cNvSpPr>
          <p:nvPr>
            <p:ph type="dt" sz="half" idx="10"/>
          </p:nvPr>
        </p:nvSpPr>
        <p:spPr/>
        <p:txBody>
          <a:bodyPr/>
          <a:lstStyle>
            <a:lvl1pPr>
              <a:defRPr/>
            </a:lvl1pPr>
          </a:lstStyle>
          <a:p>
            <a:pPr>
              <a:defRPr/>
            </a:pPr>
            <a:fld id="{F94C3AC2-2C45-4360-AF73-35E17201D6F2}" type="datetimeFigureOut">
              <a:rPr lang="en-US"/>
              <a:pPr>
                <a:defRPr/>
              </a:pPr>
              <a:t>9/6/2024</a:t>
            </a:fld>
            <a:endParaRPr lang="en-CA" dirty="0"/>
          </a:p>
        </p:txBody>
      </p:sp>
      <p:sp>
        <p:nvSpPr>
          <p:cNvPr id="6" name="Footer Placeholder 2">
            <a:extLst>
              <a:ext uri="{FF2B5EF4-FFF2-40B4-BE49-F238E27FC236}">
                <a16:creationId xmlns:a16="http://schemas.microsoft.com/office/drawing/2014/main" id="{ED69C526-6324-4914-9720-658FF88E8D37}"/>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22">
            <a:extLst>
              <a:ext uri="{FF2B5EF4-FFF2-40B4-BE49-F238E27FC236}">
                <a16:creationId xmlns:a16="http://schemas.microsoft.com/office/drawing/2014/main" id="{FF7E9D8D-8968-43EB-9DB6-0EA6602C8D69}"/>
              </a:ext>
            </a:extLst>
          </p:cNvPr>
          <p:cNvSpPr>
            <a:spLocks noGrp="1"/>
          </p:cNvSpPr>
          <p:nvPr>
            <p:ph type="sldNum" sz="quarter" idx="12"/>
          </p:nvPr>
        </p:nvSpPr>
        <p:spPr/>
        <p:txBody>
          <a:bodyPr/>
          <a:lstStyle>
            <a:lvl1pPr>
              <a:defRPr/>
            </a:lvl1pPr>
          </a:lstStyle>
          <a:p>
            <a:pPr>
              <a:defRPr/>
            </a:pPr>
            <a:fld id="{BE739C81-F040-4982-B727-9C80F507B60D}" type="slidenum">
              <a:rPr lang="en-CA" altLang="en-US"/>
              <a:pPr>
                <a:defRPr/>
              </a:pPr>
              <a:t>‹#›</a:t>
            </a:fld>
            <a:endParaRPr lang="en-CA" altLang="en-US"/>
          </a:p>
        </p:txBody>
      </p:sp>
    </p:spTree>
    <p:extLst>
      <p:ext uri="{BB962C8B-B14F-4D97-AF65-F5344CB8AC3E}">
        <p14:creationId xmlns:p14="http://schemas.microsoft.com/office/powerpoint/2010/main" val="94259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362200"/>
            <a:ext cx="4876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5829300" y="2362200"/>
            <a:ext cx="4876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a:extLst>
              <a:ext uri="{FF2B5EF4-FFF2-40B4-BE49-F238E27FC236}">
                <a16:creationId xmlns:a16="http://schemas.microsoft.com/office/drawing/2014/main" id="{9EA0B210-D376-4AC5-8DA6-BDB3BF51A5CE}"/>
              </a:ext>
            </a:extLst>
          </p:cNvPr>
          <p:cNvSpPr>
            <a:spLocks noGrp="1"/>
          </p:cNvSpPr>
          <p:nvPr>
            <p:ph type="dt" sz="half" idx="10"/>
          </p:nvPr>
        </p:nvSpPr>
        <p:spPr/>
        <p:txBody>
          <a:bodyPr/>
          <a:lstStyle>
            <a:lvl1pPr>
              <a:defRPr/>
            </a:lvl1pPr>
          </a:lstStyle>
          <a:p>
            <a:pPr>
              <a:defRPr/>
            </a:pPr>
            <a:fld id="{78673312-75CA-421F-AAA8-23C48B22FC39}" type="datetimeFigureOut">
              <a:rPr lang="en-US"/>
              <a:pPr>
                <a:defRPr/>
              </a:pPr>
              <a:t>9/6/2024</a:t>
            </a:fld>
            <a:endParaRPr lang="en-CA" dirty="0"/>
          </a:p>
        </p:txBody>
      </p:sp>
      <p:sp>
        <p:nvSpPr>
          <p:cNvPr id="8" name="Footer Placeholder 2">
            <a:extLst>
              <a:ext uri="{FF2B5EF4-FFF2-40B4-BE49-F238E27FC236}">
                <a16:creationId xmlns:a16="http://schemas.microsoft.com/office/drawing/2014/main" id="{3470C4A1-8108-4862-85A6-01940DA3DE16}"/>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22">
            <a:extLst>
              <a:ext uri="{FF2B5EF4-FFF2-40B4-BE49-F238E27FC236}">
                <a16:creationId xmlns:a16="http://schemas.microsoft.com/office/drawing/2014/main" id="{06B52F76-B13D-4B29-B333-27B238E9D3D4}"/>
              </a:ext>
            </a:extLst>
          </p:cNvPr>
          <p:cNvSpPr>
            <a:spLocks noGrp="1"/>
          </p:cNvSpPr>
          <p:nvPr>
            <p:ph type="sldNum" sz="quarter" idx="12"/>
          </p:nvPr>
        </p:nvSpPr>
        <p:spPr/>
        <p:txBody>
          <a:bodyPr/>
          <a:lstStyle>
            <a:lvl1pPr>
              <a:defRPr/>
            </a:lvl1pPr>
          </a:lstStyle>
          <a:p>
            <a:pPr>
              <a:defRPr/>
            </a:pPr>
            <a:fld id="{5D0EA339-C735-4033-8B26-44EFCD53A241}" type="slidenum">
              <a:rPr lang="en-CA" altLang="en-US"/>
              <a:pPr>
                <a:defRPr/>
              </a:pPr>
              <a:t>‹#›</a:t>
            </a:fld>
            <a:endParaRPr lang="en-CA" altLang="en-US"/>
          </a:p>
        </p:txBody>
      </p:sp>
    </p:spTree>
    <p:extLst>
      <p:ext uri="{BB962C8B-B14F-4D97-AF65-F5344CB8AC3E}">
        <p14:creationId xmlns:p14="http://schemas.microsoft.com/office/powerpoint/2010/main" val="928095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C120A3D7-F6EC-4206-8A60-A4EC6F363EA3}"/>
              </a:ext>
            </a:extLst>
          </p:cNvPr>
          <p:cNvSpPr>
            <a:spLocks noGrp="1"/>
          </p:cNvSpPr>
          <p:nvPr>
            <p:ph type="dt" sz="half" idx="10"/>
          </p:nvPr>
        </p:nvSpPr>
        <p:spPr/>
        <p:txBody>
          <a:bodyPr rtlCol="0"/>
          <a:lstStyle>
            <a:lvl1pPr>
              <a:defRPr/>
            </a:lvl1pPr>
          </a:lstStyle>
          <a:p>
            <a:pPr>
              <a:defRPr/>
            </a:pPr>
            <a:fld id="{0F09232C-C9B0-40B4-AF46-C0D6C37E977C}" type="datetimeFigureOut">
              <a:rPr lang="en-US"/>
              <a:pPr>
                <a:defRPr/>
              </a:pPr>
              <a:t>9/6/2024</a:t>
            </a:fld>
            <a:endParaRPr lang="en-CA" dirty="0"/>
          </a:p>
        </p:txBody>
      </p:sp>
      <p:sp>
        <p:nvSpPr>
          <p:cNvPr id="4" name="Slide Number Placeholder 6">
            <a:extLst>
              <a:ext uri="{FF2B5EF4-FFF2-40B4-BE49-F238E27FC236}">
                <a16:creationId xmlns:a16="http://schemas.microsoft.com/office/drawing/2014/main" id="{2EA18DAD-B65B-438C-967A-A0F0FEA47994}"/>
              </a:ext>
            </a:extLst>
          </p:cNvPr>
          <p:cNvSpPr>
            <a:spLocks noGrp="1"/>
          </p:cNvSpPr>
          <p:nvPr>
            <p:ph type="sldNum" sz="quarter" idx="11"/>
          </p:nvPr>
        </p:nvSpPr>
        <p:spPr/>
        <p:txBody>
          <a:bodyPr/>
          <a:lstStyle>
            <a:lvl1pPr>
              <a:defRPr/>
            </a:lvl1pPr>
          </a:lstStyle>
          <a:p>
            <a:pPr>
              <a:defRPr/>
            </a:pPr>
            <a:fld id="{C9593BB9-4AEB-4F97-A87A-B9BF78ACC56F}" type="slidenum">
              <a:rPr lang="en-CA" altLang="en-US"/>
              <a:pPr>
                <a:defRPr/>
              </a:pPr>
              <a:t>‹#›</a:t>
            </a:fld>
            <a:endParaRPr lang="en-CA" altLang="en-US"/>
          </a:p>
        </p:txBody>
      </p:sp>
      <p:sp>
        <p:nvSpPr>
          <p:cNvPr id="5" name="Footer Placeholder 7">
            <a:extLst>
              <a:ext uri="{FF2B5EF4-FFF2-40B4-BE49-F238E27FC236}">
                <a16:creationId xmlns:a16="http://schemas.microsoft.com/office/drawing/2014/main" id="{24394F5C-98C0-4BA2-A491-7DF74ADBA8F1}"/>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990711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96F8C4B6-1E76-42FC-80A6-A7E60BC4466C}"/>
              </a:ext>
            </a:extLst>
          </p:cNvPr>
          <p:cNvSpPr>
            <a:spLocks noGrp="1"/>
          </p:cNvSpPr>
          <p:nvPr>
            <p:ph type="dt" sz="half" idx="10"/>
          </p:nvPr>
        </p:nvSpPr>
        <p:spPr/>
        <p:txBody>
          <a:bodyPr/>
          <a:lstStyle>
            <a:lvl1pPr>
              <a:defRPr/>
            </a:lvl1pPr>
          </a:lstStyle>
          <a:p>
            <a:pPr>
              <a:defRPr/>
            </a:pPr>
            <a:fld id="{1970D80C-7AE9-4F29-9C27-B5B3C059D1E1}" type="datetimeFigureOut">
              <a:rPr lang="en-US"/>
              <a:pPr>
                <a:defRPr/>
              </a:pPr>
              <a:t>9/6/2024</a:t>
            </a:fld>
            <a:endParaRPr lang="en-CA" dirty="0"/>
          </a:p>
        </p:txBody>
      </p:sp>
      <p:sp>
        <p:nvSpPr>
          <p:cNvPr id="3" name="Footer Placeholder 2">
            <a:extLst>
              <a:ext uri="{FF2B5EF4-FFF2-40B4-BE49-F238E27FC236}">
                <a16:creationId xmlns:a16="http://schemas.microsoft.com/office/drawing/2014/main" id="{66A94904-14E6-4C10-A7E5-1BD43B4AEEDF}"/>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1AAF85E6-4D7B-45CB-A357-1E405987E0B9}"/>
              </a:ext>
            </a:extLst>
          </p:cNvPr>
          <p:cNvSpPr>
            <a:spLocks noGrp="1"/>
          </p:cNvSpPr>
          <p:nvPr>
            <p:ph type="sldNum" sz="quarter" idx="12"/>
          </p:nvPr>
        </p:nvSpPr>
        <p:spPr/>
        <p:txBody>
          <a:bodyPr/>
          <a:lstStyle>
            <a:lvl1pPr>
              <a:defRPr/>
            </a:lvl1pPr>
          </a:lstStyle>
          <a:p>
            <a:pPr>
              <a:defRPr/>
            </a:pPr>
            <a:fld id="{4861AC6F-AC17-4D57-A763-0ED78D743A97}" type="slidenum">
              <a:rPr lang="en-CA" altLang="en-US"/>
              <a:pPr>
                <a:defRPr/>
              </a:pPr>
              <a:t>‹#›</a:t>
            </a:fld>
            <a:endParaRPr lang="en-CA" altLang="en-US"/>
          </a:p>
        </p:txBody>
      </p:sp>
    </p:spTree>
    <p:extLst>
      <p:ext uri="{BB962C8B-B14F-4D97-AF65-F5344CB8AC3E}">
        <p14:creationId xmlns:p14="http://schemas.microsoft.com/office/powerpoint/2010/main" val="397828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13F87674-7827-4BAF-B814-63F664C70C35}"/>
              </a:ext>
            </a:extLst>
          </p:cNvPr>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5">
            <a:extLst>
              <a:ext uri="{FF2B5EF4-FFF2-40B4-BE49-F238E27FC236}">
                <a16:creationId xmlns:a16="http://schemas.microsoft.com/office/drawing/2014/main" id="{4C82FC05-746A-442D-BA1D-B62F9F1ADFDD}"/>
              </a:ext>
            </a:extLst>
          </p:cNvPr>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7" name="Straight Connector 16">
            <a:extLst>
              <a:ext uri="{FF2B5EF4-FFF2-40B4-BE49-F238E27FC236}">
                <a16:creationId xmlns:a16="http://schemas.microsoft.com/office/drawing/2014/main" id="{C4B25BBB-5D47-4D5D-B9AB-1BEB1600CBB7}"/>
              </a:ext>
            </a:extLst>
          </p:cNvPr>
          <p:cNvSpPr>
            <a:spLocks noChangeShapeType="1"/>
          </p:cNvSpPr>
          <p:nvPr/>
        </p:nvSpPr>
        <p:spPr bwMode="auto">
          <a:xfrm>
            <a:off x="8257117"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a:extLst>
              <a:ext uri="{FF2B5EF4-FFF2-40B4-BE49-F238E27FC236}">
                <a16:creationId xmlns:a16="http://schemas.microsoft.com/office/drawing/2014/main" id="{4708D43E-4023-42F6-8B09-9F114199662F}"/>
              </a:ext>
            </a:extLst>
          </p:cNvPr>
          <p:cNvSpPr>
            <a:spLocks noChangeShapeType="1"/>
          </p:cNvSpPr>
          <p:nvPr/>
        </p:nvSpPr>
        <p:spPr bwMode="auto">
          <a:xfrm>
            <a:off x="119888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a:extLst>
              <a:ext uri="{FF2B5EF4-FFF2-40B4-BE49-F238E27FC236}">
                <a16:creationId xmlns:a16="http://schemas.microsoft.com/office/drawing/2014/main" id="{5A05DBB2-E854-42A1-981B-B4F8F630FCB4}"/>
              </a:ext>
            </a:extLst>
          </p:cNvPr>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Straight Connector 19">
            <a:extLst>
              <a:ext uri="{FF2B5EF4-FFF2-40B4-BE49-F238E27FC236}">
                <a16:creationId xmlns:a16="http://schemas.microsoft.com/office/drawing/2014/main" id="{A8AD4564-4BA0-4F8F-BF04-5606D00A98A7}"/>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a:extLst>
              <a:ext uri="{FF2B5EF4-FFF2-40B4-BE49-F238E27FC236}">
                <a16:creationId xmlns:a16="http://schemas.microsoft.com/office/drawing/2014/main" id="{4C38C99E-9943-4348-A406-85B67BC0B97A}"/>
              </a:ext>
            </a:extLst>
          </p:cNvPr>
          <p:cNvSpPr/>
          <p:nvPr/>
        </p:nvSpPr>
        <p:spPr>
          <a:xfrm>
            <a:off x="10875434" y="5715001"/>
            <a:ext cx="73236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5547360" y="3124200"/>
            <a:ext cx="6309360" cy="6096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406400" y="274320"/>
            <a:ext cx="75184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a:extLst>
              <a:ext uri="{FF2B5EF4-FFF2-40B4-BE49-F238E27FC236}">
                <a16:creationId xmlns:a16="http://schemas.microsoft.com/office/drawing/2014/main" id="{D0E1B36E-EAA1-451E-A7AD-9E913996911A}"/>
              </a:ext>
            </a:extLst>
          </p:cNvPr>
          <p:cNvSpPr>
            <a:spLocks noGrp="1"/>
          </p:cNvSpPr>
          <p:nvPr>
            <p:ph type="dt" sz="half" idx="10"/>
          </p:nvPr>
        </p:nvSpPr>
        <p:spPr/>
        <p:txBody>
          <a:bodyPr rtlCol="0"/>
          <a:lstStyle>
            <a:lvl1pPr>
              <a:defRPr/>
            </a:lvl1pPr>
          </a:lstStyle>
          <a:p>
            <a:pPr>
              <a:defRPr/>
            </a:pPr>
            <a:fld id="{47B51F87-A35F-49A1-A6E4-D4BD5C68E627}" type="datetimeFigureOut">
              <a:rPr lang="en-US"/>
              <a:pPr>
                <a:defRPr/>
              </a:pPr>
              <a:t>9/6/2024</a:t>
            </a:fld>
            <a:endParaRPr lang="en-CA" dirty="0"/>
          </a:p>
        </p:txBody>
      </p:sp>
      <p:sp>
        <p:nvSpPr>
          <p:cNvPr id="13" name="Slide Number Placeholder 21">
            <a:extLst>
              <a:ext uri="{FF2B5EF4-FFF2-40B4-BE49-F238E27FC236}">
                <a16:creationId xmlns:a16="http://schemas.microsoft.com/office/drawing/2014/main" id="{38DC43E4-3471-4FAA-9C57-8E8B832E80D9}"/>
              </a:ext>
            </a:extLst>
          </p:cNvPr>
          <p:cNvSpPr>
            <a:spLocks noGrp="1"/>
          </p:cNvSpPr>
          <p:nvPr>
            <p:ph type="sldNum" sz="quarter" idx="11"/>
          </p:nvPr>
        </p:nvSpPr>
        <p:spPr/>
        <p:txBody>
          <a:bodyPr/>
          <a:lstStyle>
            <a:lvl1pPr>
              <a:defRPr/>
            </a:lvl1pPr>
          </a:lstStyle>
          <a:p>
            <a:pPr>
              <a:defRPr/>
            </a:pPr>
            <a:fld id="{604F24AB-0CCB-4051-89A6-037870E4F34B}" type="slidenum">
              <a:rPr lang="en-CA" altLang="en-US"/>
              <a:pPr>
                <a:defRPr/>
              </a:pPr>
              <a:t>‹#›</a:t>
            </a:fld>
            <a:endParaRPr lang="en-CA" altLang="en-US"/>
          </a:p>
        </p:txBody>
      </p:sp>
      <p:sp>
        <p:nvSpPr>
          <p:cNvPr id="14" name="Footer Placeholder 22">
            <a:extLst>
              <a:ext uri="{FF2B5EF4-FFF2-40B4-BE49-F238E27FC236}">
                <a16:creationId xmlns:a16="http://schemas.microsoft.com/office/drawing/2014/main" id="{E6FD63A0-9036-4F46-ADCF-540FD9DD5371}"/>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04051127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E468205A-4C9E-4DB3-9D7E-D03C4983295B}"/>
              </a:ext>
            </a:extLst>
          </p:cNvPr>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Oval 5">
            <a:extLst>
              <a:ext uri="{FF2B5EF4-FFF2-40B4-BE49-F238E27FC236}">
                <a16:creationId xmlns:a16="http://schemas.microsoft.com/office/drawing/2014/main" id="{3EA360BF-87FA-48C9-B26B-884477D62E45}"/>
              </a:ext>
            </a:extLst>
          </p:cNvPr>
          <p:cNvSpPr/>
          <p:nvPr/>
        </p:nvSpPr>
        <p:spPr>
          <a:xfrm>
            <a:off x="10875434" y="5715001"/>
            <a:ext cx="73236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BBFE8FC8-4356-41F2-97ED-9F735B3FFC20}"/>
              </a:ext>
            </a:extLst>
          </p:cNvPr>
          <p:cNvSpPr>
            <a:spLocks noChangeShapeType="1"/>
          </p:cNvSpPr>
          <p:nvPr/>
        </p:nvSpPr>
        <p:spPr bwMode="auto">
          <a:xfrm>
            <a:off x="119888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83A82E78-31C1-4BC4-9273-CDB8CE3C5C3C}"/>
              </a:ext>
            </a:extLst>
          </p:cNvPr>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Straight Connector 18">
            <a:extLst>
              <a:ext uri="{FF2B5EF4-FFF2-40B4-BE49-F238E27FC236}">
                <a16:creationId xmlns:a16="http://schemas.microsoft.com/office/drawing/2014/main" id="{40837698-C04F-4322-93F5-666250A38351}"/>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4DC5F094-8A08-4535-88AD-5AD4EED53B57}"/>
              </a:ext>
            </a:extLst>
          </p:cNvPr>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a:extLst>
              <a:ext uri="{FF2B5EF4-FFF2-40B4-BE49-F238E27FC236}">
                <a16:creationId xmlns:a16="http://schemas.microsoft.com/office/drawing/2014/main" id="{2EB6AFFC-3246-42A8-A16F-D993EDECCE12}"/>
              </a:ext>
            </a:extLst>
          </p:cNvPr>
          <p:cNvSpPr>
            <a:spLocks noChangeShapeType="1"/>
          </p:cNvSpPr>
          <p:nvPr/>
        </p:nvSpPr>
        <p:spPr bwMode="auto">
          <a:xfrm>
            <a:off x="8257117"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5518404" y="3124200"/>
            <a:ext cx="6309360" cy="6096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dirty="0"/>
              <a:t>Click icon to add picture</a:t>
            </a:r>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A7F46B6C-DFC3-4225-82CB-DFA197C11432}"/>
              </a:ext>
            </a:extLst>
          </p:cNvPr>
          <p:cNvSpPr>
            <a:spLocks noGrp="1"/>
          </p:cNvSpPr>
          <p:nvPr>
            <p:ph type="dt" sz="half" idx="10"/>
          </p:nvPr>
        </p:nvSpPr>
        <p:spPr/>
        <p:txBody>
          <a:bodyPr rtlCol="0"/>
          <a:lstStyle>
            <a:lvl1pPr>
              <a:defRPr/>
            </a:lvl1pPr>
          </a:lstStyle>
          <a:p>
            <a:pPr>
              <a:defRPr/>
            </a:pPr>
            <a:fld id="{32437B68-87F9-4F72-8133-F60AB05E0349}" type="datetimeFigureOut">
              <a:rPr lang="en-US"/>
              <a:pPr>
                <a:defRPr/>
              </a:pPr>
              <a:t>9/6/2024</a:t>
            </a:fld>
            <a:endParaRPr lang="en-CA" dirty="0"/>
          </a:p>
        </p:txBody>
      </p:sp>
      <p:sp>
        <p:nvSpPr>
          <p:cNvPr id="13" name="Slide Number Placeholder 17">
            <a:extLst>
              <a:ext uri="{FF2B5EF4-FFF2-40B4-BE49-F238E27FC236}">
                <a16:creationId xmlns:a16="http://schemas.microsoft.com/office/drawing/2014/main" id="{C64DC37F-1E58-4DCE-9F2D-DF081AA3A4C2}"/>
              </a:ext>
            </a:extLst>
          </p:cNvPr>
          <p:cNvSpPr>
            <a:spLocks noGrp="1"/>
          </p:cNvSpPr>
          <p:nvPr>
            <p:ph type="sldNum" sz="quarter" idx="11"/>
          </p:nvPr>
        </p:nvSpPr>
        <p:spPr/>
        <p:txBody>
          <a:bodyPr/>
          <a:lstStyle>
            <a:lvl1pPr>
              <a:defRPr/>
            </a:lvl1pPr>
          </a:lstStyle>
          <a:p>
            <a:pPr>
              <a:defRPr/>
            </a:pPr>
            <a:fld id="{766067A9-0F61-40AB-82F1-53D63C8B23B0}" type="slidenum">
              <a:rPr lang="en-CA" altLang="en-US"/>
              <a:pPr>
                <a:defRPr/>
              </a:pPr>
              <a:t>‹#›</a:t>
            </a:fld>
            <a:endParaRPr lang="en-CA" altLang="en-US"/>
          </a:p>
        </p:txBody>
      </p:sp>
      <p:sp>
        <p:nvSpPr>
          <p:cNvPr id="14" name="Footer Placeholder 20">
            <a:extLst>
              <a:ext uri="{FF2B5EF4-FFF2-40B4-BE49-F238E27FC236}">
                <a16:creationId xmlns:a16="http://schemas.microsoft.com/office/drawing/2014/main" id="{C3DD7BF3-5D88-47D4-9709-7297FC23A523}"/>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044172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F2CB41E6-A7B1-4E86-B459-A5ABDB798640}"/>
              </a:ext>
            </a:extLst>
          </p:cNvPr>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a:extLst>
              <a:ext uri="{FF2B5EF4-FFF2-40B4-BE49-F238E27FC236}">
                <a16:creationId xmlns:a16="http://schemas.microsoft.com/office/drawing/2014/main" id="{949C9ECB-25D4-4DDA-A04A-A0B9B485023A}"/>
              </a:ext>
            </a:extLst>
          </p:cNvPr>
          <p:cNvSpPr>
            <a:spLocks noGrp="1"/>
          </p:cNvSpPr>
          <p:nvPr>
            <p:ph type="title"/>
          </p:nvPr>
        </p:nvSpPr>
        <p:spPr>
          <a:xfrm>
            <a:off x="609600" y="274638"/>
            <a:ext cx="99568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864DC090-CD9A-4F70-89E8-161CF9EE5F6C}"/>
              </a:ext>
            </a:extLst>
          </p:cNvPr>
          <p:cNvSpPr>
            <a:spLocks noGrp="1"/>
          </p:cNvSpPr>
          <p:nvPr>
            <p:ph type="body" idx="1"/>
          </p:nvPr>
        </p:nvSpPr>
        <p:spPr bwMode="auto">
          <a:xfrm>
            <a:off x="609600" y="1600201"/>
            <a:ext cx="99568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C65CA5AE-7D3A-4EE7-BE96-E1308E506D2C}"/>
              </a:ext>
            </a:extLst>
          </p:cNvPr>
          <p:cNvSpPr>
            <a:spLocks noGrp="1"/>
          </p:cNvSpPr>
          <p:nvPr>
            <p:ph type="dt" sz="half" idx="2"/>
          </p:nvPr>
        </p:nvSpPr>
        <p:spPr>
          <a:xfrm rot="5400000">
            <a:off x="10453954" y="1017853"/>
            <a:ext cx="2011362" cy="512233"/>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4769D2A8-E9BC-489A-A5A8-BEC9B6AC8FCF}" type="datetimeFigureOut">
              <a:rPr lang="en-US"/>
              <a:pPr>
                <a:defRPr/>
              </a:pPr>
              <a:t>9/6/2024</a:t>
            </a:fld>
            <a:endParaRPr lang="en-CA" dirty="0"/>
          </a:p>
        </p:txBody>
      </p:sp>
      <p:sp>
        <p:nvSpPr>
          <p:cNvPr id="3" name="Footer Placeholder 2">
            <a:extLst>
              <a:ext uri="{FF2B5EF4-FFF2-40B4-BE49-F238E27FC236}">
                <a16:creationId xmlns:a16="http://schemas.microsoft.com/office/drawing/2014/main" id="{63647042-6762-48D5-B6C8-0321A3DC8D83}"/>
              </a:ext>
            </a:extLst>
          </p:cNvPr>
          <p:cNvSpPr>
            <a:spLocks noGrp="1"/>
          </p:cNvSpPr>
          <p:nvPr>
            <p:ph type="ftr" sz="quarter" idx="3"/>
          </p:nvPr>
        </p:nvSpPr>
        <p:spPr>
          <a:xfrm rot="5400000">
            <a:off x="9853084" y="3676121"/>
            <a:ext cx="3200400" cy="486833"/>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CA"/>
          </a:p>
        </p:txBody>
      </p:sp>
      <p:sp>
        <p:nvSpPr>
          <p:cNvPr id="7" name="Straight Connector 6">
            <a:extLst>
              <a:ext uri="{FF2B5EF4-FFF2-40B4-BE49-F238E27FC236}">
                <a16:creationId xmlns:a16="http://schemas.microsoft.com/office/drawing/2014/main" id="{43E1770D-C13E-4492-9C2B-28F03975E9C2}"/>
              </a:ext>
            </a:extLst>
          </p:cNvPr>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032" name="Straight Connector 8">
            <a:extLst>
              <a:ext uri="{FF2B5EF4-FFF2-40B4-BE49-F238E27FC236}">
                <a16:creationId xmlns:a16="http://schemas.microsoft.com/office/drawing/2014/main" id="{7093E029-39C7-4239-BF05-43359F2CC1FD}"/>
              </a:ext>
            </a:extLst>
          </p:cNvPr>
          <p:cNvSpPr>
            <a:spLocks noChangeShapeType="1"/>
          </p:cNvSpPr>
          <p:nvPr/>
        </p:nvSpPr>
        <p:spPr bwMode="auto">
          <a:xfrm>
            <a:off x="119888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779EF865-A9D1-4D9A-A33D-8E5681F92B10}"/>
              </a:ext>
            </a:extLst>
          </p:cNvPr>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34" name="Straight Connector 10">
            <a:extLst>
              <a:ext uri="{FF2B5EF4-FFF2-40B4-BE49-F238E27FC236}">
                <a16:creationId xmlns:a16="http://schemas.microsoft.com/office/drawing/2014/main" id="{6D2C8B26-7801-456F-925E-CCAE8FBD3CAD}"/>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4CACE883-467A-4FA2-9050-22594D9AF672}"/>
              </a:ext>
            </a:extLst>
          </p:cNvPr>
          <p:cNvSpPr/>
          <p:nvPr/>
        </p:nvSpPr>
        <p:spPr>
          <a:xfrm>
            <a:off x="10875434" y="5715001"/>
            <a:ext cx="73236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D72D37AC-43E9-4D4E-AE7C-AC4C68CD308F}"/>
              </a:ext>
            </a:extLst>
          </p:cNvPr>
          <p:cNvSpPr>
            <a:spLocks noGrp="1"/>
          </p:cNvSpPr>
          <p:nvPr>
            <p:ph type="sldNum" sz="quarter" idx="4"/>
          </p:nvPr>
        </p:nvSpPr>
        <p:spPr>
          <a:xfrm>
            <a:off x="10839451" y="5734050"/>
            <a:ext cx="8128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pPr>
              <a:defRPr/>
            </a:pPr>
            <a:fld id="{E14504D6-42E1-4208-9442-581B2201C4FE}"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86" r:id="rId4"/>
    <p:sldLayoutId id="2147484087" r:id="rId5"/>
    <p:sldLayoutId id="2147484094" r:id="rId6"/>
    <p:sldLayoutId id="2147484088" r:id="rId7"/>
    <p:sldLayoutId id="2147484095" r:id="rId8"/>
    <p:sldLayoutId id="2147484096" r:id="rId9"/>
    <p:sldLayoutId id="2147484089" r:id="rId10"/>
    <p:sldLayoutId id="2147484090"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oleObject" Target="../embeddings/oleObject3.bin"/><Relationship Id="rId18" Type="http://schemas.openxmlformats.org/officeDocument/2006/relationships/image" Target="../media/image20.wmf"/><Relationship Id="rId3" Type="http://schemas.openxmlformats.org/officeDocument/2006/relationships/notesSlide" Target="../notesSlides/notesSlide9.xml"/><Relationship Id="rId21" Type="http://schemas.openxmlformats.org/officeDocument/2006/relationships/image" Target="../media/image22.wmf"/><Relationship Id="rId7" Type="http://schemas.openxmlformats.org/officeDocument/2006/relationships/image" Target="../media/image14.png"/><Relationship Id="rId12" Type="http://schemas.openxmlformats.org/officeDocument/2006/relationships/image" Target="../media/image17.wmf"/><Relationship Id="rId17" Type="http://schemas.openxmlformats.org/officeDocument/2006/relationships/oleObject" Target="../embeddings/oleObject5.bin"/><Relationship Id="rId2" Type="http://schemas.openxmlformats.org/officeDocument/2006/relationships/slideLayout" Target="../slideLayouts/slideLayout2.xml"/><Relationship Id="rId16" Type="http://schemas.openxmlformats.org/officeDocument/2006/relationships/image" Target="../media/image19.wmf"/><Relationship Id="rId20" Type="http://schemas.openxmlformats.org/officeDocument/2006/relationships/oleObject" Target="../embeddings/oleObject6.bin"/><Relationship Id="rId1" Type="http://schemas.openxmlformats.org/officeDocument/2006/relationships/tags" Target="../tags/tag10.xml"/><Relationship Id="rId6" Type="http://schemas.openxmlformats.org/officeDocument/2006/relationships/image" Target="../media/image13.png"/><Relationship Id="rId11" Type="http://schemas.openxmlformats.org/officeDocument/2006/relationships/oleObject" Target="../embeddings/oleObject2.bin"/><Relationship Id="rId5" Type="http://schemas.openxmlformats.org/officeDocument/2006/relationships/image" Target="../media/image12.png"/><Relationship Id="rId15" Type="http://schemas.openxmlformats.org/officeDocument/2006/relationships/oleObject" Target="../embeddings/oleObject4.bin"/><Relationship Id="rId23" Type="http://schemas.openxmlformats.org/officeDocument/2006/relationships/image" Target="../media/image23.wmf"/><Relationship Id="rId10" Type="http://schemas.openxmlformats.org/officeDocument/2006/relationships/image" Target="../media/image16.wmf"/><Relationship Id="rId19" Type="http://schemas.openxmlformats.org/officeDocument/2006/relationships/image" Target="../media/image21.png"/><Relationship Id="rId4" Type="http://schemas.openxmlformats.org/officeDocument/2006/relationships/image" Target="../media/image11.png"/><Relationship Id="rId9" Type="http://schemas.openxmlformats.org/officeDocument/2006/relationships/oleObject" Target="../embeddings/oleObject1.bin"/><Relationship Id="rId14" Type="http://schemas.openxmlformats.org/officeDocument/2006/relationships/image" Target="../media/image18.wmf"/><Relationship Id="rId22"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4.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5" Type="http://schemas.openxmlformats.org/officeDocument/2006/relationships/image" Target="../media/image25.wmf"/><Relationship Id="rId4"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hyperlink" Target="https://drive.google.com/file/d/1y3qeXhs3Xty5iIZQYn-ebXX83bMrV5tH/view"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7" Type="http://schemas.openxmlformats.org/officeDocument/2006/relationships/image" Target="../media/image29.png"/><Relationship Id="rId2" Type="http://schemas.openxmlformats.org/officeDocument/2006/relationships/slideLayout" Target="../slideLayouts/slideLayout2.xml"/><Relationship Id="rId1" Type="http://schemas.openxmlformats.org/officeDocument/2006/relationships/tags" Target="../tags/tag28.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34.wmf"/><Relationship Id="rId18" Type="http://schemas.openxmlformats.org/officeDocument/2006/relationships/oleObject" Target="../embeddings/oleObject16.bin"/><Relationship Id="rId3" Type="http://schemas.openxmlformats.org/officeDocument/2006/relationships/notesSlide" Target="../notesSlides/notesSlide28.xml"/><Relationship Id="rId7" Type="http://schemas.openxmlformats.org/officeDocument/2006/relationships/image" Target="../media/image31.wmf"/><Relationship Id="rId12" Type="http://schemas.openxmlformats.org/officeDocument/2006/relationships/oleObject" Target="../embeddings/oleObject13.bin"/><Relationship Id="rId17" Type="http://schemas.openxmlformats.org/officeDocument/2006/relationships/image" Target="../media/image36.wmf"/><Relationship Id="rId2" Type="http://schemas.openxmlformats.org/officeDocument/2006/relationships/slideLayout" Target="../slideLayouts/slideLayout2.xml"/><Relationship Id="rId16" Type="http://schemas.openxmlformats.org/officeDocument/2006/relationships/oleObject" Target="../embeddings/oleObject15.bin"/><Relationship Id="rId1" Type="http://schemas.openxmlformats.org/officeDocument/2006/relationships/tags" Target="../tags/tag29.xml"/><Relationship Id="rId6" Type="http://schemas.openxmlformats.org/officeDocument/2006/relationships/oleObject" Target="../embeddings/oleObject10.bin"/><Relationship Id="rId11" Type="http://schemas.openxmlformats.org/officeDocument/2006/relationships/image" Target="../media/image33.wmf"/><Relationship Id="rId5" Type="http://schemas.openxmlformats.org/officeDocument/2006/relationships/image" Target="../media/image30.wmf"/><Relationship Id="rId15" Type="http://schemas.openxmlformats.org/officeDocument/2006/relationships/image" Target="../media/image35.wmf"/><Relationship Id="rId10" Type="http://schemas.openxmlformats.org/officeDocument/2006/relationships/oleObject" Target="../embeddings/oleObject12.bin"/><Relationship Id="rId19" Type="http://schemas.openxmlformats.org/officeDocument/2006/relationships/image" Target="../media/image37.wmf"/><Relationship Id="rId4" Type="http://schemas.openxmlformats.org/officeDocument/2006/relationships/oleObject" Target="../embeddings/oleObject9.bin"/><Relationship Id="rId9" Type="http://schemas.openxmlformats.org/officeDocument/2006/relationships/image" Target="../media/image32.wmf"/><Relationship Id="rId14" Type="http://schemas.openxmlformats.org/officeDocument/2006/relationships/oleObject" Target="../embeddings/oleObject14.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34.wmf"/><Relationship Id="rId18" Type="http://schemas.openxmlformats.org/officeDocument/2006/relationships/oleObject" Target="../embeddings/oleObject24.bin"/><Relationship Id="rId26" Type="http://schemas.openxmlformats.org/officeDocument/2006/relationships/oleObject" Target="../embeddings/oleObject28.bin"/><Relationship Id="rId3" Type="http://schemas.openxmlformats.org/officeDocument/2006/relationships/notesSlide" Target="../notesSlides/notesSlide29.xml"/><Relationship Id="rId21" Type="http://schemas.openxmlformats.org/officeDocument/2006/relationships/image" Target="../media/image38.wmf"/><Relationship Id="rId7" Type="http://schemas.openxmlformats.org/officeDocument/2006/relationships/image" Target="../media/image31.wmf"/><Relationship Id="rId12" Type="http://schemas.openxmlformats.org/officeDocument/2006/relationships/oleObject" Target="../embeddings/oleObject21.bin"/><Relationship Id="rId17" Type="http://schemas.openxmlformats.org/officeDocument/2006/relationships/image" Target="../media/image36.wmf"/><Relationship Id="rId25" Type="http://schemas.openxmlformats.org/officeDocument/2006/relationships/image" Target="../media/image40.wmf"/><Relationship Id="rId2" Type="http://schemas.openxmlformats.org/officeDocument/2006/relationships/slideLayout" Target="../slideLayouts/slideLayout2.xml"/><Relationship Id="rId16" Type="http://schemas.openxmlformats.org/officeDocument/2006/relationships/oleObject" Target="../embeddings/oleObject23.bin"/><Relationship Id="rId20" Type="http://schemas.openxmlformats.org/officeDocument/2006/relationships/oleObject" Target="../embeddings/oleObject25.bin"/><Relationship Id="rId29" Type="http://schemas.openxmlformats.org/officeDocument/2006/relationships/image" Target="../media/image42.wmf"/><Relationship Id="rId1" Type="http://schemas.openxmlformats.org/officeDocument/2006/relationships/tags" Target="../tags/tag30.xml"/><Relationship Id="rId6" Type="http://schemas.openxmlformats.org/officeDocument/2006/relationships/oleObject" Target="../embeddings/oleObject18.bin"/><Relationship Id="rId11" Type="http://schemas.openxmlformats.org/officeDocument/2006/relationships/image" Target="../media/image33.wmf"/><Relationship Id="rId24" Type="http://schemas.openxmlformats.org/officeDocument/2006/relationships/oleObject" Target="../embeddings/oleObject27.bin"/><Relationship Id="rId5" Type="http://schemas.openxmlformats.org/officeDocument/2006/relationships/image" Target="../media/image30.wmf"/><Relationship Id="rId15" Type="http://schemas.openxmlformats.org/officeDocument/2006/relationships/image" Target="../media/image35.wmf"/><Relationship Id="rId23" Type="http://schemas.openxmlformats.org/officeDocument/2006/relationships/image" Target="../media/image39.wmf"/><Relationship Id="rId28" Type="http://schemas.openxmlformats.org/officeDocument/2006/relationships/oleObject" Target="../embeddings/oleObject29.bin"/><Relationship Id="rId10" Type="http://schemas.openxmlformats.org/officeDocument/2006/relationships/oleObject" Target="../embeddings/oleObject20.bin"/><Relationship Id="rId19" Type="http://schemas.openxmlformats.org/officeDocument/2006/relationships/image" Target="../media/image37.wmf"/><Relationship Id="rId31" Type="http://schemas.openxmlformats.org/officeDocument/2006/relationships/image" Target="../media/image43.wmf"/><Relationship Id="rId4" Type="http://schemas.openxmlformats.org/officeDocument/2006/relationships/oleObject" Target="../embeddings/oleObject17.bin"/><Relationship Id="rId9" Type="http://schemas.openxmlformats.org/officeDocument/2006/relationships/image" Target="../media/image32.wmf"/><Relationship Id="rId14" Type="http://schemas.openxmlformats.org/officeDocument/2006/relationships/oleObject" Target="../embeddings/oleObject22.bin"/><Relationship Id="rId22" Type="http://schemas.openxmlformats.org/officeDocument/2006/relationships/oleObject" Target="../embeddings/oleObject26.bin"/><Relationship Id="rId27" Type="http://schemas.openxmlformats.org/officeDocument/2006/relationships/image" Target="../media/image41.wmf"/><Relationship Id="rId30" Type="http://schemas.openxmlformats.org/officeDocument/2006/relationships/oleObject" Target="../embeddings/oleObject30.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hyperlink" Target="https://drive.google.com/file/d/1y3qeXhs3Xty5iIZQYn-ebXX83bMrV5tH/view"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7.xml"/><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A077-52D9-4E56-AE5D-DF55FBCA0953}"/>
              </a:ext>
            </a:extLst>
          </p:cNvPr>
          <p:cNvSpPr>
            <a:spLocks noGrp="1"/>
          </p:cNvSpPr>
          <p:nvPr>
            <p:ph type="ctrTitle"/>
          </p:nvPr>
        </p:nvSpPr>
        <p:spPr>
          <a:xfrm>
            <a:off x="3810000" y="3124200"/>
            <a:ext cx="6172200" cy="1893888"/>
          </a:xfrm>
        </p:spPr>
        <p:txBody>
          <a:bodyPr/>
          <a:lstStyle/>
          <a:p>
            <a:pPr eaLnBrk="1" fontAlgn="auto" hangingPunct="1">
              <a:spcAft>
                <a:spcPts val="0"/>
              </a:spcAft>
              <a:defRPr/>
            </a:pPr>
            <a:r>
              <a:rPr lang="en-CA" dirty="0"/>
              <a:t>AP Statistics</a:t>
            </a:r>
            <a:br>
              <a:rPr lang="en-CA" dirty="0"/>
            </a:br>
            <a:r>
              <a:rPr lang="en-CA" dirty="0"/>
              <a:t>Preliminary Chapter</a:t>
            </a:r>
            <a:br>
              <a:rPr lang="en-CA" dirty="0"/>
            </a:br>
            <a:r>
              <a:rPr lang="en-CA" dirty="0"/>
              <a:t>What is AP statistics?</a:t>
            </a:r>
          </a:p>
        </p:txBody>
      </p:sp>
      <p:sp>
        <p:nvSpPr>
          <p:cNvPr id="9219" name="Subtitle 2">
            <a:extLst>
              <a:ext uri="{FF2B5EF4-FFF2-40B4-BE49-F238E27FC236}">
                <a16:creationId xmlns:a16="http://schemas.microsoft.com/office/drawing/2014/main" id="{E5A516D5-A53E-4AC0-A567-E1B77660399A}"/>
              </a:ext>
            </a:extLst>
          </p:cNvPr>
          <p:cNvSpPr>
            <a:spLocks noGrp="1"/>
          </p:cNvSpPr>
          <p:nvPr>
            <p:ph type="subTitle" idx="1"/>
          </p:nvPr>
        </p:nvSpPr>
        <p:spPr>
          <a:xfrm>
            <a:off x="3810000" y="5003800"/>
            <a:ext cx="6172200" cy="1371600"/>
          </a:xfrm>
        </p:spPr>
        <p:txBody>
          <a:bodyPr/>
          <a:lstStyle/>
          <a:p>
            <a:pPr eaLnBrk="1" hangingPunct="1"/>
            <a:endParaRPr lang="en-CA" altLang="en-US"/>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CDEA3-C0DD-61B8-2F69-5094C0063F1D}"/>
              </a:ext>
            </a:extLst>
          </p:cNvPr>
          <p:cNvSpPr>
            <a:spLocks noGrp="1"/>
          </p:cNvSpPr>
          <p:nvPr>
            <p:ph type="title"/>
          </p:nvPr>
        </p:nvSpPr>
        <p:spPr>
          <a:xfrm>
            <a:off x="335360" y="160927"/>
            <a:ext cx="10441160" cy="562074"/>
          </a:xfrm>
        </p:spPr>
        <p:txBody>
          <a:bodyPr>
            <a:normAutofit/>
          </a:bodyPr>
          <a:lstStyle/>
          <a:p>
            <a:r>
              <a:rPr lang="en-US" dirty="0"/>
              <a:t>Using your Ti83 – Calculating Central Tendencies</a:t>
            </a:r>
          </a:p>
        </p:txBody>
      </p:sp>
      <p:sp>
        <p:nvSpPr>
          <p:cNvPr id="3" name="Content Placeholder 2">
            <a:extLst>
              <a:ext uri="{FF2B5EF4-FFF2-40B4-BE49-F238E27FC236}">
                <a16:creationId xmlns:a16="http://schemas.microsoft.com/office/drawing/2014/main" id="{F51CF4E5-C45C-1563-18F6-5826E0C56681}"/>
              </a:ext>
            </a:extLst>
          </p:cNvPr>
          <p:cNvSpPr>
            <a:spLocks noGrp="1"/>
          </p:cNvSpPr>
          <p:nvPr>
            <p:ph sz="quarter" idx="1"/>
          </p:nvPr>
        </p:nvSpPr>
        <p:spPr>
          <a:xfrm>
            <a:off x="119336" y="836712"/>
            <a:ext cx="11593288" cy="1296144"/>
          </a:xfrm>
        </p:spPr>
        <p:txBody>
          <a:bodyPr/>
          <a:lstStyle/>
          <a:p>
            <a:r>
              <a:rPr lang="en-US" dirty="0"/>
              <a:t>The fastest way to find your “measures of central tendencies”, plot the data in your graphing calculator!</a:t>
            </a:r>
          </a:p>
          <a:p>
            <a:r>
              <a:rPr lang="en-US" dirty="0"/>
              <a:t>Press “STATS” and then “Edit” your lists</a:t>
            </a:r>
          </a:p>
        </p:txBody>
      </p:sp>
      <p:pic>
        <p:nvPicPr>
          <p:cNvPr id="5" name="Picture 4">
            <a:extLst>
              <a:ext uri="{FF2B5EF4-FFF2-40B4-BE49-F238E27FC236}">
                <a16:creationId xmlns:a16="http://schemas.microsoft.com/office/drawing/2014/main" id="{3B5E8B10-E3BC-FA37-2467-D4BABA8B6BD9}"/>
              </a:ext>
            </a:extLst>
          </p:cNvPr>
          <p:cNvPicPr>
            <a:picLocks noChangeAspect="1"/>
          </p:cNvPicPr>
          <p:nvPr/>
        </p:nvPicPr>
        <p:blipFill>
          <a:blip r:embed="rId4"/>
          <a:stretch>
            <a:fillRect/>
          </a:stretch>
        </p:blipFill>
        <p:spPr>
          <a:xfrm>
            <a:off x="119337" y="5301208"/>
            <a:ext cx="2736304" cy="1477767"/>
          </a:xfrm>
          <a:prstGeom prst="rect">
            <a:avLst/>
          </a:prstGeom>
        </p:spPr>
      </p:pic>
      <p:pic>
        <p:nvPicPr>
          <p:cNvPr id="7" name="Picture 6">
            <a:extLst>
              <a:ext uri="{FF2B5EF4-FFF2-40B4-BE49-F238E27FC236}">
                <a16:creationId xmlns:a16="http://schemas.microsoft.com/office/drawing/2014/main" id="{7A825BDC-C64C-566D-B21B-4D865B1E016D}"/>
              </a:ext>
            </a:extLst>
          </p:cNvPr>
          <p:cNvPicPr>
            <a:picLocks noChangeAspect="1"/>
          </p:cNvPicPr>
          <p:nvPr/>
        </p:nvPicPr>
        <p:blipFill>
          <a:blip r:embed="rId5"/>
          <a:stretch>
            <a:fillRect/>
          </a:stretch>
        </p:blipFill>
        <p:spPr>
          <a:xfrm>
            <a:off x="3013010" y="4869160"/>
            <a:ext cx="1963855" cy="2016224"/>
          </a:xfrm>
          <a:prstGeom prst="rect">
            <a:avLst/>
          </a:prstGeom>
        </p:spPr>
      </p:pic>
      <p:sp>
        <p:nvSpPr>
          <p:cNvPr id="8" name="Content Placeholder 2">
            <a:extLst>
              <a:ext uri="{FF2B5EF4-FFF2-40B4-BE49-F238E27FC236}">
                <a16:creationId xmlns:a16="http://schemas.microsoft.com/office/drawing/2014/main" id="{D8C89C8F-27A9-4DCF-F2FF-0B50FCBCC354}"/>
              </a:ext>
            </a:extLst>
          </p:cNvPr>
          <p:cNvSpPr txBox="1">
            <a:spLocks/>
          </p:cNvSpPr>
          <p:nvPr/>
        </p:nvSpPr>
        <p:spPr bwMode="auto">
          <a:xfrm>
            <a:off x="119336" y="2063068"/>
            <a:ext cx="11593288" cy="1477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After you finish entering your data, press “Stats” again and then “Calc”</a:t>
            </a:r>
          </a:p>
          <a:p>
            <a:r>
              <a:rPr lang="en-US" dirty="0"/>
              <a:t>Do a 1-variable statistics calculation of your data set to get all your statistics</a:t>
            </a:r>
          </a:p>
          <a:p>
            <a:r>
              <a:rPr lang="en-US" dirty="0"/>
              <a:t>Make sure to indicate that you are calculating from list L1</a:t>
            </a:r>
          </a:p>
          <a:p>
            <a:endParaRPr lang="en-US" dirty="0"/>
          </a:p>
        </p:txBody>
      </p:sp>
      <p:pic>
        <p:nvPicPr>
          <p:cNvPr id="10" name="Picture 9">
            <a:extLst>
              <a:ext uri="{FF2B5EF4-FFF2-40B4-BE49-F238E27FC236}">
                <a16:creationId xmlns:a16="http://schemas.microsoft.com/office/drawing/2014/main" id="{D46CBAA0-0DC7-618E-D022-8457C93FA8D6}"/>
              </a:ext>
            </a:extLst>
          </p:cNvPr>
          <p:cNvPicPr>
            <a:picLocks noChangeAspect="1"/>
          </p:cNvPicPr>
          <p:nvPr/>
        </p:nvPicPr>
        <p:blipFill>
          <a:blip r:embed="rId6"/>
          <a:stretch>
            <a:fillRect/>
          </a:stretch>
        </p:blipFill>
        <p:spPr>
          <a:xfrm>
            <a:off x="5119156" y="5348613"/>
            <a:ext cx="2921060" cy="1464763"/>
          </a:xfrm>
          <a:prstGeom prst="rect">
            <a:avLst/>
          </a:prstGeom>
        </p:spPr>
      </p:pic>
      <p:pic>
        <p:nvPicPr>
          <p:cNvPr id="12" name="Picture 11">
            <a:extLst>
              <a:ext uri="{FF2B5EF4-FFF2-40B4-BE49-F238E27FC236}">
                <a16:creationId xmlns:a16="http://schemas.microsoft.com/office/drawing/2014/main" id="{CB331256-DEA9-F96D-3CE2-A3F89011B483}"/>
              </a:ext>
            </a:extLst>
          </p:cNvPr>
          <p:cNvPicPr>
            <a:picLocks noChangeAspect="1"/>
          </p:cNvPicPr>
          <p:nvPr/>
        </p:nvPicPr>
        <p:blipFill>
          <a:blip r:embed="rId7"/>
          <a:stretch>
            <a:fillRect/>
          </a:stretch>
        </p:blipFill>
        <p:spPr>
          <a:xfrm>
            <a:off x="8832304" y="2966450"/>
            <a:ext cx="3037242" cy="416181"/>
          </a:xfrm>
          <a:prstGeom prst="rect">
            <a:avLst/>
          </a:prstGeom>
        </p:spPr>
      </p:pic>
      <p:pic>
        <p:nvPicPr>
          <p:cNvPr id="14" name="Picture 13">
            <a:extLst>
              <a:ext uri="{FF2B5EF4-FFF2-40B4-BE49-F238E27FC236}">
                <a16:creationId xmlns:a16="http://schemas.microsoft.com/office/drawing/2014/main" id="{E08C532C-F3C9-5D8C-1700-BC066EA46A71}"/>
              </a:ext>
            </a:extLst>
          </p:cNvPr>
          <p:cNvPicPr>
            <a:picLocks noChangeAspect="1"/>
          </p:cNvPicPr>
          <p:nvPr/>
        </p:nvPicPr>
        <p:blipFill>
          <a:blip r:embed="rId8"/>
          <a:stretch>
            <a:fillRect/>
          </a:stretch>
        </p:blipFill>
        <p:spPr>
          <a:xfrm>
            <a:off x="8803006" y="3366769"/>
            <a:ext cx="2589305" cy="1589244"/>
          </a:xfrm>
          <a:prstGeom prst="rect">
            <a:avLst/>
          </a:prstGeom>
        </p:spPr>
      </p:pic>
      <p:graphicFrame>
        <p:nvGraphicFramePr>
          <p:cNvPr id="15" name="Object 14">
            <a:extLst>
              <a:ext uri="{FF2B5EF4-FFF2-40B4-BE49-F238E27FC236}">
                <a16:creationId xmlns:a16="http://schemas.microsoft.com/office/drawing/2014/main" id="{94C189EC-0120-62CF-85AB-D27721FC47DE}"/>
              </a:ext>
            </a:extLst>
          </p:cNvPr>
          <p:cNvGraphicFramePr>
            <a:graphicFrameLocks noChangeAspect="1"/>
          </p:cNvGraphicFramePr>
          <p:nvPr>
            <p:extLst>
              <p:ext uri="{D42A27DB-BD31-4B8C-83A1-F6EECF244321}">
                <p14:modId xmlns:p14="http://schemas.microsoft.com/office/powerpoint/2010/main" val="1601529776"/>
              </p:ext>
            </p:extLst>
          </p:nvPr>
        </p:nvGraphicFramePr>
        <p:xfrm>
          <a:off x="638876" y="3425605"/>
          <a:ext cx="1383531" cy="470989"/>
        </p:xfrm>
        <a:graphic>
          <a:graphicData uri="http://schemas.openxmlformats.org/presentationml/2006/ole">
            <mc:AlternateContent xmlns:mc="http://schemas.openxmlformats.org/markup-compatibility/2006">
              <mc:Choice xmlns:v="urn:schemas-microsoft-com:vml" Requires="v">
                <p:oleObj name="Equation" r:id="rId9" imgW="711000" imgH="241200" progId="Equation.DSMT4">
                  <p:embed/>
                </p:oleObj>
              </mc:Choice>
              <mc:Fallback>
                <p:oleObj name="Equation" r:id="rId9" imgW="711000" imgH="241200" progId="Equation.DSMT4">
                  <p:embed/>
                  <p:pic>
                    <p:nvPicPr>
                      <p:cNvPr id="15" name="Object 14">
                        <a:extLst>
                          <a:ext uri="{FF2B5EF4-FFF2-40B4-BE49-F238E27FC236}">
                            <a16:creationId xmlns:a16="http://schemas.microsoft.com/office/drawing/2014/main" id="{94C189EC-0120-62CF-85AB-D27721FC47DE}"/>
                          </a:ext>
                        </a:extLst>
                      </p:cNvPr>
                      <p:cNvPicPr/>
                      <p:nvPr/>
                    </p:nvPicPr>
                    <p:blipFill>
                      <a:blip r:embed="rId10"/>
                      <a:stretch>
                        <a:fillRect/>
                      </a:stretch>
                    </p:blipFill>
                    <p:spPr>
                      <a:xfrm>
                        <a:off x="638876" y="3425605"/>
                        <a:ext cx="1383531" cy="470989"/>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DEB30A35-62DF-CFF1-1890-ECAAAD4C1AAB}"/>
              </a:ext>
            </a:extLst>
          </p:cNvPr>
          <p:cNvGraphicFramePr>
            <a:graphicFrameLocks noChangeAspect="1"/>
          </p:cNvGraphicFramePr>
          <p:nvPr>
            <p:extLst>
              <p:ext uri="{D42A27DB-BD31-4B8C-83A1-F6EECF244321}">
                <p14:modId xmlns:p14="http://schemas.microsoft.com/office/powerpoint/2010/main" val="1572740432"/>
              </p:ext>
            </p:extLst>
          </p:nvPr>
        </p:nvGraphicFramePr>
        <p:xfrm>
          <a:off x="262000" y="3997057"/>
          <a:ext cx="1309687" cy="495300"/>
        </p:xfrm>
        <a:graphic>
          <a:graphicData uri="http://schemas.openxmlformats.org/presentationml/2006/ole">
            <mc:AlternateContent xmlns:mc="http://schemas.openxmlformats.org/markup-compatibility/2006">
              <mc:Choice xmlns:v="urn:schemas-microsoft-com:vml" Requires="v">
                <p:oleObj name="Equation" r:id="rId11" imgW="672840" imgH="253800" progId="Equation.DSMT4">
                  <p:embed/>
                </p:oleObj>
              </mc:Choice>
              <mc:Fallback>
                <p:oleObj name="Equation" r:id="rId11" imgW="672840" imgH="253800" progId="Equation.DSMT4">
                  <p:embed/>
                  <p:pic>
                    <p:nvPicPr>
                      <p:cNvPr id="16" name="Object 15">
                        <a:extLst>
                          <a:ext uri="{FF2B5EF4-FFF2-40B4-BE49-F238E27FC236}">
                            <a16:creationId xmlns:a16="http://schemas.microsoft.com/office/drawing/2014/main" id="{DEB30A35-62DF-CFF1-1890-ECAAAD4C1AAB}"/>
                          </a:ext>
                        </a:extLst>
                      </p:cNvPr>
                      <p:cNvPicPr/>
                      <p:nvPr/>
                    </p:nvPicPr>
                    <p:blipFill>
                      <a:blip r:embed="rId12"/>
                      <a:stretch>
                        <a:fillRect/>
                      </a:stretch>
                    </p:blipFill>
                    <p:spPr>
                      <a:xfrm>
                        <a:off x="262000" y="3997057"/>
                        <a:ext cx="1309687" cy="495300"/>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E8C7F7E4-36AF-967A-85F2-75713097773F}"/>
              </a:ext>
            </a:extLst>
          </p:cNvPr>
          <p:cNvGraphicFramePr>
            <a:graphicFrameLocks noChangeAspect="1"/>
          </p:cNvGraphicFramePr>
          <p:nvPr>
            <p:extLst>
              <p:ext uri="{D42A27DB-BD31-4B8C-83A1-F6EECF244321}">
                <p14:modId xmlns:p14="http://schemas.microsoft.com/office/powerpoint/2010/main" val="731694314"/>
              </p:ext>
            </p:extLst>
          </p:nvPr>
        </p:nvGraphicFramePr>
        <p:xfrm>
          <a:off x="119336" y="4612679"/>
          <a:ext cx="2841625" cy="544513"/>
        </p:xfrm>
        <a:graphic>
          <a:graphicData uri="http://schemas.openxmlformats.org/presentationml/2006/ole">
            <mc:AlternateContent xmlns:mc="http://schemas.openxmlformats.org/markup-compatibility/2006">
              <mc:Choice xmlns:v="urn:schemas-microsoft-com:vml" Requires="v">
                <p:oleObj name="Equation" r:id="rId13" imgW="1460160" imgH="279360" progId="Equation.DSMT4">
                  <p:embed/>
                </p:oleObj>
              </mc:Choice>
              <mc:Fallback>
                <p:oleObj name="Equation" r:id="rId13" imgW="1460160" imgH="279360" progId="Equation.DSMT4">
                  <p:embed/>
                  <p:pic>
                    <p:nvPicPr>
                      <p:cNvPr id="17" name="Object 16">
                        <a:extLst>
                          <a:ext uri="{FF2B5EF4-FFF2-40B4-BE49-F238E27FC236}">
                            <a16:creationId xmlns:a16="http://schemas.microsoft.com/office/drawing/2014/main" id="{E8C7F7E4-36AF-967A-85F2-75713097773F}"/>
                          </a:ext>
                        </a:extLst>
                      </p:cNvPr>
                      <p:cNvPicPr/>
                      <p:nvPr/>
                    </p:nvPicPr>
                    <p:blipFill>
                      <a:blip r:embed="rId14"/>
                      <a:stretch>
                        <a:fillRect/>
                      </a:stretch>
                    </p:blipFill>
                    <p:spPr>
                      <a:xfrm>
                        <a:off x="119336" y="4612679"/>
                        <a:ext cx="2841625" cy="544513"/>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DEBE99DC-4F7B-1745-D17B-D7A69318EC69}"/>
              </a:ext>
            </a:extLst>
          </p:cNvPr>
          <p:cNvGraphicFramePr>
            <a:graphicFrameLocks noChangeAspect="1"/>
          </p:cNvGraphicFramePr>
          <p:nvPr>
            <p:extLst>
              <p:ext uri="{D42A27DB-BD31-4B8C-83A1-F6EECF244321}">
                <p14:modId xmlns:p14="http://schemas.microsoft.com/office/powerpoint/2010/main" val="460447453"/>
              </p:ext>
            </p:extLst>
          </p:nvPr>
        </p:nvGraphicFramePr>
        <p:xfrm>
          <a:off x="2473127" y="3839922"/>
          <a:ext cx="4198937" cy="446088"/>
        </p:xfrm>
        <a:graphic>
          <a:graphicData uri="http://schemas.openxmlformats.org/presentationml/2006/ole">
            <mc:AlternateContent xmlns:mc="http://schemas.openxmlformats.org/markup-compatibility/2006">
              <mc:Choice xmlns:v="urn:schemas-microsoft-com:vml" Requires="v">
                <p:oleObj name="Equation" r:id="rId15" imgW="2158920" imgH="228600" progId="Equation.DSMT4">
                  <p:embed/>
                </p:oleObj>
              </mc:Choice>
              <mc:Fallback>
                <p:oleObj name="Equation" r:id="rId15" imgW="2158920" imgH="228600" progId="Equation.DSMT4">
                  <p:embed/>
                  <p:pic>
                    <p:nvPicPr>
                      <p:cNvPr id="18" name="Object 17">
                        <a:extLst>
                          <a:ext uri="{FF2B5EF4-FFF2-40B4-BE49-F238E27FC236}">
                            <a16:creationId xmlns:a16="http://schemas.microsoft.com/office/drawing/2014/main" id="{DEBE99DC-4F7B-1745-D17B-D7A69318EC69}"/>
                          </a:ext>
                        </a:extLst>
                      </p:cNvPr>
                      <p:cNvPicPr/>
                      <p:nvPr/>
                    </p:nvPicPr>
                    <p:blipFill>
                      <a:blip r:embed="rId16"/>
                      <a:stretch>
                        <a:fillRect/>
                      </a:stretch>
                    </p:blipFill>
                    <p:spPr>
                      <a:xfrm>
                        <a:off x="2473127" y="3839922"/>
                        <a:ext cx="4198937" cy="446088"/>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C7C7479E-A98F-BFB0-D677-DE6B140A0819}"/>
              </a:ext>
            </a:extLst>
          </p:cNvPr>
          <p:cNvGraphicFramePr>
            <a:graphicFrameLocks noChangeAspect="1"/>
          </p:cNvGraphicFramePr>
          <p:nvPr>
            <p:extLst>
              <p:ext uri="{D42A27DB-BD31-4B8C-83A1-F6EECF244321}">
                <p14:modId xmlns:p14="http://schemas.microsoft.com/office/powerpoint/2010/main" val="1960978086"/>
              </p:ext>
            </p:extLst>
          </p:nvPr>
        </p:nvGraphicFramePr>
        <p:xfrm>
          <a:off x="2637158" y="4320259"/>
          <a:ext cx="2470150" cy="346075"/>
        </p:xfrm>
        <a:graphic>
          <a:graphicData uri="http://schemas.openxmlformats.org/presentationml/2006/ole">
            <mc:AlternateContent xmlns:mc="http://schemas.openxmlformats.org/markup-compatibility/2006">
              <mc:Choice xmlns:v="urn:schemas-microsoft-com:vml" Requires="v">
                <p:oleObj name="Equation" r:id="rId17" imgW="1269720" imgH="177480" progId="Equation.DSMT4">
                  <p:embed/>
                </p:oleObj>
              </mc:Choice>
              <mc:Fallback>
                <p:oleObj name="Equation" r:id="rId17" imgW="1269720" imgH="177480" progId="Equation.DSMT4">
                  <p:embed/>
                  <p:pic>
                    <p:nvPicPr>
                      <p:cNvPr id="19" name="Object 18">
                        <a:extLst>
                          <a:ext uri="{FF2B5EF4-FFF2-40B4-BE49-F238E27FC236}">
                            <a16:creationId xmlns:a16="http://schemas.microsoft.com/office/drawing/2014/main" id="{C7C7479E-A98F-BFB0-D677-DE6B140A0819}"/>
                          </a:ext>
                        </a:extLst>
                      </p:cNvPr>
                      <p:cNvPicPr/>
                      <p:nvPr/>
                    </p:nvPicPr>
                    <p:blipFill>
                      <a:blip r:embed="rId18"/>
                      <a:stretch>
                        <a:fillRect/>
                      </a:stretch>
                    </p:blipFill>
                    <p:spPr>
                      <a:xfrm>
                        <a:off x="2637158" y="4320259"/>
                        <a:ext cx="2470150" cy="346075"/>
                      </a:xfrm>
                      <a:prstGeom prst="rect">
                        <a:avLst/>
                      </a:prstGeom>
                    </p:spPr>
                  </p:pic>
                </p:oleObj>
              </mc:Fallback>
            </mc:AlternateContent>
          </a:graphicData>
        </a:graphic>
      </p:graphicFrame>
      <p:pic>
        <p:nvPicPr>
          <p:cNvPr id="21" name="Picture 20">
            <a:extLst>
              <a:ext uri="{FF2B5EF4-FFF2-40B4-BE49-F238E27FC236}">
                <a16:creationId xmlns:a16="http://schemas.microsoft.com/office/drawing/2014/main" id="{38B40678-FFB7-6C1B-63B2-19D4E04F0D4A}"/>
              </a:ext>
            </a:extLst>
          </p:cNvPr>
          <p:cNvPicPr>
            <a:picLocks noChangeAspect="1"/>
          </p:cNvPicPr>
          <p:nvPr/>
        </p:nvPicPr>
        <p:blipFill>
          <a:blip r:embed="rId19"/>
          <a:stretch>
            <a:fillRect/>
          </a:stretch>
        </p:blipFill>
        <p:spPr>
          <a:xfrm>
            <a:off x="8777988" y="4961760"/>
            <a:ext cx="2276793" cy="1971950"/>
          </a:xfrm>
          <a:prstGeom prst="rect">
            <a:avLst/>
          </a:prstGeom>
        </p:spPr>
      </p:pic>
      <p:graphicFrame>
        <p:nvGraphicFramePr>
          <p:cNvPr id="22" name="Object 21">
            <a:extLst>
              <a:ext uri="{FF2B5EF4-FFF2-40B4-BE49-F238E27FC236}">
                <a16:creationId xmlns:a16="http://schemas.microsoft.com/office/drawing/2014/main" id="{6B1D3B7F-920A-0945-FEE5-76B979CF0C5E}"/>
              </a:ext>
            </a:extLst>
          </p:cNvPr>
          <p:cNvGraphicFramePr>
            <a:graphicFrameLocks noChangeAspect="1"/>
          </p:cNvGraphicFramePr>
          <p:nvPr>
            <p:extLst>
              <p:ext uri="{D42A27DB-BD31-4B8C-83A1-F6EECF244321}">
                <p14:modId xmlns:p14="http://schemas.microsoft.com/office/powerpoint/2010/main" val="2529653325"/>
              </p:ext>
            </p:extLst>
          </p:nvPr>
        </p:nvGraphicFramePr>
        <p:xfrm>
          <a:off x="2495600" y="3412885"/>
          <a:ext cx="3729037" cy="446087"/>
        </p:xfrm>
        <a:graphic>
          <a:graphicData uri="http://schemas.openxmlformats.org/presentationml/2006/ole">
            <mc:AlternateContent xmlns:mc="http://schemas.openxmlformats.org/markup-compatibility/2006">
              <mc:Choice xmlns:v="urn:schemas-microsoft-com:vml" Requires="v">
                <p:oleObj name="Equation" r:id="rId20" imgW="1917360" imgH="228600" progId="Equation.DSMT4">
                  <p:embed/>
                </p:oleObj>
              </mc:Choice>
              <mc:Fallback>
                <p:oleObj name="Equation" r:id="rId20" imgW="1917360" imgH="228600" progId="Equation.DSMT4">
                  <p:embed/>
                  <p:pic>
                    <p:nvPicPr>
                      <p:cNvPr id="22" name="Object 21">
                        <a:extLst>
                          <a:ext uri="{FF2B5EF4-FFF2-40B4-BE49-F238E27FC236}">
                            <a16:creationId xmlns:a16="http://schemas.microsoft.com/office/drawing/2014/main" id="{6B1D3B7F-920A-0945-FEE5-76B979CF0C5E}"/>
                          </a:ext>
                        </a:extLst>
                      </p:cNvPr>
                      <p:cNvPicPr/>
                      <p:nvPr/>
                    </p:nvPicPr>
                    <p:blipFill>
                      <a:blip r:embed="rId21"/>
                      <a:stretch>
                        <a:fillRect/>
                      </a:stretch>
                    </p:blipFill>
                    <p:spPr>
                      <a:xfrm>
                        <a:off x="2495600" y="3412885"/>
                        <a:ext cx="3729037" cy="446087"/>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B0F9F203-BDE0-8D20-4D20-90043059B3EB}"/>
              </a:ext>
            </a:extLst>
          </p:cNvPr>
          <p:cNvGraphicFramePr>
            <a:graphicFrameLocks noChangeAspect="1"/>
          </p:cNvGraphicFramePr>
          <p:nvPr>
            <p:extLst>
              <p:ext uri="{D42A27DB-BD31-4B8C-83A1-F6EECF244321}">
                <p14:modId xmlns:p14="http://schemas.microsoft.com/office/powerpoint/2010/main" val="1653642750"/>
              </p:ext>
            </p:extLst>
          </p:nvPr>
        </p:nvGraphicFramePr>
        <p:xfrm>
          <a:off x="6761063" y="3469604"/>
          <a:ext cx="1927225" cy="346075"/>
        </p:xfrm>
        <a:graphic>
          <a:graphicData uri="http://schemas.openxmlformats.org/presentationml/2006/ole">
            <mc:AlternateContent xmlns:mc="http://schemas.openxmlformats.org/markup-compatibility/2006">
              <mc:Choice xmlns:v="urn:schemas-microsoft-com:vml" Requires="v">
                <p:oleObj name="Equation" r:id="rId22" imgW="990360" imgH="177480" progId="Equation.DSMT4">
                  <p:embed/>
                </p:oleObj>
              </mc:Choice>
              <mc:Fallback>
                <p:oleObj name="Equation" r:id="rId22" imgW="990360" imgH="177480" progId="Equation.DSMT4">
                  <p:embed/>
                  <p:pic>
                    <p:nvPicPr>
                      <p:cNvPr id="23" name="Object 22">
                        <a:extLst>
                          <a:ext uri="{FF2B5EF4-FFF2-40B4-BE49-F238E27FC236}">
                            <a16:creationId xmlns:a16="http://schemas.microsoft.com/office/drawing/2014/main" id="{B0F9F203-BDE0-8D20-4D20-90043059B3EB}"/>
                          </a:ext>
                        </a:extLst>
                      </p:cNvPr>
                      <p:cNvPicPr/>
                      <p:nvPr/>
                    </p:nvPicPr>
                    <p:blipFill>
                      <a:blip r:embed="rId23"/>
                      <a:stretch>
                        <a:fillRect/>
                      </a:stretch>
                    </p:blipFill>
                    <p:spPr>
                      <a:xfrm>
                        <a:off x="6761063" y="3469604"/>
                        <a:ext cx="1927225" cy="346075"/>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246292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1" end="1"/>
                                            </p:txEl>
                                          </p:spTgt>
                                        </p:tgtEl>
                                        <p:attrNameLst>
                                          <p:attrName>style.visibility</p:attrName>
                                        </p:attrNameLst>
                                      </p:cBhvr>
                                      <p:to>
                                        <p:strVal val="visible"/>
                                      </p:to>
                                    </p:set>
                                    <p:animEffect transition="in" filter="fade">
                                      <p:cBhvr>
                                        <p:cTn id="27" dur="500"/>
                                        <p:tgtEl>
                                          <p:spTgt spid="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2" end="2"/>
                                            </p:txEl>
                                          </p:spTgt>
                                        </p:tgtEl>
                                        <p:attrNameLst>
                                          <p:attrName>style.visibility</p:attrName>
                                        </p:attrNameLst>
                                      </p:cBhvr>
                                      <p:to>
                                        <p:strVal val="visible"/>
                                      </p:to>
                                    </p:set>
                                    <p:animEffect transition="in" filter="fade">
                                      <p:cBhvr>
                                        <p:cTn id="32" dur="500"/>
                                        <p:tgtEl>
                                          <p:spTgt spid="8">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fade">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fade">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fade">
                                      <p:cBhvr>
                                        <p:cTn id="77" dur="5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fade">
                                      <p:cBhvr>
                                        <p:cTn id="8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4292E-CFE8-49E7-B4D9-5EAC8CB07B88}"/>
              </a:ext>
            </a:extLst>
          </p:cNvPr>
          <p:cNvSpPr>
            <a:spLocks noGrp="1"/>
          </p:cNvSpPr>
          <p:nvPr>
            <p:ph type="title"/>
          </p:nvPr>
        </p:nvSpPr>
        <p:spPr>
          <a:xfrm>
            <a:off x="335360" y="152401"/>
            <a:ext cx="9145016" cy="633413"/>
          </a:xfrm>
        </p:spPr>
        <p:txBody>
          <a:bodyPr>
            <a:normAutofit/>
          </a:bodyPr>
          <a:lstStyle/>
          <a:p>
            <a:pPr>
              <a:defRPr/>
            </a:pPr>
            <a:r>
              <a:rPr lang="en-CA" dirty="0"/>
              <a:t>Categorical vs Quantitative variables</a:t>
            </a:r>
          </a:p>
        </p:txBody>
      </p:sp>
      <p:sp>
        <p:nvSpPr>
          <p:cNvPr id="4" name="Content Placeholder 2">
            <a:extLst>
              <a:ext uri="{FF2B5EF4-FFF2-40B4-BE49-F238E27FC236}">
                <a16:creationId xmlns:a16="http://schemas.microsoft.com/office/drawing/2014/main" id="{590F5033-B1BE-4924-AE69-149D9FAE3C71}"/>
              </a:ext>
            </a:extLst>
          </p:cNvPr>
          <p:cNvSpPr txBox="1">
            <a:spLocks/>
          </p:cNvSpPr>
          <p:nvPr/>
        </p:nvSpPr>
        <p:spPr bwMode="auto">
          <a:xfrm>
            <a:off x="191344" y="692696"/>
            <a:ext cx="11521280"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CA" altLang="en-US" b="1" dirty="0">
                <a:solidFill>
                  <a:srgbClr val="FF0000"/>
                </a:solidFill>
              </a:rPr>
              <a:t>Categorical Variables (aka Qualitative Variables)</a:t>
            </a:r>
          </a:p>
          <a:p>
            <a:pPr lvl="1"/>
            <a:r>
              <a:rPr lang="en-CA" altLang="en-US" dirty="0"/>
              <a:t>Categorical variables represents </a:t>
            </a:r>
            <a:r>
              <a:rPr lang="en-CA" altLang="en-US" i="1" dirty="0"/>
              <a:t>‘qualities’ </a:t>
            </a:r>
            <a:r>
              <a:rPr lang="en-CA" altLang="en-US" dirty="0"/>
              <a:t>or “characteristics” of individuals or objects and are separated into different categories</a:t>
            </a:r>
            <a:endParaRPr lang="en-CA" altLang="en-US" i="1" dirty="0"/>
          </a:p>
          <a:p>
            <a:pPr lvl="1"/>
            <a:r>
              <a:rPr lang="en-CA" altLang="en-US" dirty="0" err="1"/>
              <a:t>ie</a:t>
            </a:r>
            <a:r>
              <a:rPr lang="en-CA" altLang="en-US" dirty="0"/>
              <a:t>: gender, race, colours, name brands, type of jobs, YES/NO/Maybe...</a:t>
            </a:r>
          </a:p>
          <a:p>
            <a:pPr lvl="1"/>
            <a:r>
              <a:rPr lang="en-CA" altLang="en-US" dirty="0"/>
              <a:t>Can not be measured in any meaningful way, analyzed using frequencies and percentages</a:t>
            </a:r>
          </a:p>
          <a:p>
            <a:pPr lvl="1"/>
            <a:r>
              <a:rPr lang="en-CA" altLang="en-US" dirty="0"/>
              <a:t>Note: Some categorical variables can be numerical, but have no units of measurement: Zip code, Social Security Numbers</a:t>
            </a:r>
          </a:p>
          <a:p>
            <a:pPr lvl="1"/>
            <a:endParaRPr lang="en-CA" altLang="en-US" dirty="0"/>
          </a:p>
          <a:p>
            <a:r>
              <a:rPr lang="en-CA" altLang="en-US" b="1" dirty="0">
                <a:solidFill>
                  <a:srgbClr val="FF0000"/>
                </a:solidFill>
              </a:rPr>
              <a:t>Quantitative Variables</a:t>
            </a:r>
          </a:p>
          <a:p>
            <a:pPr lvl="1"/>
            <a:r>
              <a:rPr lang="en-CA" altLang="en-US" dirty="0"/>
              <a:t>Quantitative variables have measurable ‘</a:t>
            </a:r>
            <a:r>
              <a:rPr lang="en-CA" altLang="en-US" i="1" dirty="0"/>
              <a:t>quantities’ </a:t>
            </a:r>
            <a:r>
              <a:rPr lang="en-CA" altLang="en-US" dirty="0"/>
              <a:t>and</a:t>
            </a:r>
            <a:r>
              <a:rPr lang="en-CA" altLang="en-US" i="1" dirty="0"/>
              <a:t> </a:t>
            </a:r>
            <a:r>
              <a:rPr lang="en-CA" altLang="en-US" dirty="0"/>
              <a:t>take on numerical values</a:t>
            </a:r>
          </a:p>
          <a:p>
            <a:pPr lvl="1"/>
            <a:r>
              <a:rPr lang="en-CA" altLang="en-US" dirty="0" err="1"/>
              <a:t>Ie</a:t>
            </a:r>
            <a:r>
              <a:rPr lang="en-CA" altLang="en-US" dirty="0"/>
              <a:t>: Age, income, weight, lengths, costs, </a:t>
            </a:r>
          </a:p>
          <a:p>
            <a:pPr lvl="1"/>
            <a:r>
              <a:rPr lang="en-CA" altLang="en-US" dirty="0"/>
              <a:t>These variables have units of measurement</a:t>
            </a:r>
          </a:p>
          <a:p>
            <a:pPr lvl="1"/>
            <a:r>
              <a:rPr lang="en-CA" altLang="en-US" dirty="0"/>
              <a:t>Quantitative variables can be “continuous” [fluid] or “discrete” [whole values]</a:t>
            </a:r>
          </a:p>
          <a:p>
            <a:pPr lvl="1"/>
            <a:r>
              <a:rPr lang="en-CA" altLang="en-US" dirty="0"/>
              <a:t>Analyzed using mean, median, standard deviations, variance,….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linds(horizontal)">
                                      <p:cBhvr>
                                        <p:cTn id="7" dur="500"/>
                                        <p:tgtEl>
                                          <p:spTgt spid="4">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linds(horizontal)">
                                      <p:cBhvr>
                                        <p:cTn id="12" dur="500"/>
                                        <p:tgtEl>
                                          <p:spTgt spid="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blinds(horizontal)">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blinds(horizontal)">
                                      <p:cBhvr>
                                        <p:cTn id="22" dur="500"/>
                                        <p:tgtEl>
                                          <p:spTgt spid="4">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blinds(horizontal)">
                                      <p:cBhvr>
                                        <p:cTn id="27" dur="500"/>
                                        <p:tgtEl>
                                          <p:spTgt spid="4">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4">
                                            <p:txEl>
                                              <p:pRg st="8" end="8"/>
                                            </p:txEl>
                                          </p:spTgt>
                                        </p:tgtEl>
                                        <p:attrNameLst>
                                          <p:attrName>style.visibility</p:attrName>
                                        </p:attrNameLst>
                                      </p:cBhvr>
                                      <p:to>
                                        <p:strVal val="visible"/>
                                      </p:to>
                                    </p:set>
                                    <p:animEffect transition="in" filter="blinds(horizontal)">
                                      <p:cBhvr>
                                        <p:cTn id="32" dur="500"/>
                                        <p:tgtEl>
                                          <p:spTgt spid="4">
                                            <p:txEl>
                                              <p:pRg st="8" end="8"/>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Effect transition="in" filter="blinds(horizontal)">
                                      <p:cBhvr>
                                        <p:cTn id="37" dur="500"/>
                                        <p:tgtEl>
                                          <p:spTgt spid="4">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blinds(horizontal)">
                                      <p:cBhvr>
                                        <p:cTn id="42" dur="500"/>
                                        <p:tgtEl>
                                          <p:spTgt spid="4">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4">
                                            <p:txEl>
                                              <p:pRg st="11" end="11"/>
                                            </p:txEl>
                                          </p:spTgt>
                                        </p:tgtEl>
                                        <p:attrNameLst>
                                          <p:attrName>style.visibility</p:attrName>
                                        </p:attrNameLst>
                                      </p:cBhvr>
                                      <p:to>
                                        <p:strVal val="visible"/>
                                      </p:to>
                                    </p:set>
                                    <p:animEffect transition="in" filter="blinds(horizontal)">
                                      <p:cBhvr>
                                        <p:cTn id="4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3E5BC97-195F-4A15-BBA8-651599D6A697}"/>
              </a:ext>
            </a:extLst>
          </p:cNvPr>
          <p:cNvSpPr txBox="1">
            <a:spLocks/>
          </p:cNvSpPr>
          <p:nvPr/>
        </p:nvSpPr>
        <p:spPr bwMode="auto">
          <a:xfrm>
            <a:off x="407368" y="333375"/>
            <a:ext cx="11233248" cy="4319588"/>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j-lt"/>
                <a:cs typeface="+mn-cs"/>
              </a:rPr>
              <a:t>The people or things that we are measuring are called </a:t>
            </a:r>
            <a:r>
              <a:rPr lang="en-CA" sz="2400" b="1" i="1" dirty="0">
                <a:solidFill>
                  <a:srgbClr val="FF0000"/>
                </a:solidFill>
                <a:latin typeface="+mj-lt"/>
                <a:cs typeface="+mn-cs"/>
              </a:rPr>
              <a:t>“individuals”</a:t>
            </a:r>
          </a:p>
          <a:p>
            <a:pPr marL="273050" indent="-273050">
              <a:spcBef>
                <a:spcPts val="600"/>
              </a:spcBef>
              <a:buClr>
                <a:schemeClr val="accent1"/>
              </a:buClr>
              <a:buSzPct val="70000"/>
              <a:buFont typeface="Wingdings" pitchFamily="2" charset="2"/>
              <a:buChar char=""/>
              <a:defRPr/>
            </a:pPr>
            <a:r>
              <a:rPr lang="en-CA" sz="2400" dirty="0">
                <a:latin typeface="+mj-lt"/>
                <a:cs typeface="+mn-cs"/>
              </a:rPr>
              <a:t>The accumulation of all the individuals of interest is called the </a:t>
            </a:r>
            <a:r>
              <a:rPr lang="en-CA" sz="2400" b="1" i="1" dirty="0">
                <a:solidFill>
                  <a:srgbClr val="FF0000"/>
                </a:solidFill>
                <a:latin typeface="+mj-lt"/>
                <a:cs typeface="+mn-cs"/>
              </a:rPr>
              <a:t>“population”</a:t>
            </a:r>
          </a:p>
          <a:p>
            <a:pPr marL="273050" indent="-273050">
              <a:spcBef>
                <a:spcPts val="600"/>
              </a:spcBef>
              <a:buClr>
                <a:schemeClr val="accent1"/>
              </a:buClr>
              <a:buSzPct val="70000"/>
              <a:buFont typeface="Wingdings" pitchFamily="2" charset="2"/>
              <a:buChar char=""/>
              <a:defRPr/>
            </a:pPr>
            <a:r>
              <a:rPr lang="en-CA" sz="2400" dirty="0">
                <a:latin typeface="+mj-lt"/>
                <a:cs typeface="+mn-cs"/>
              </a:rPr>
              <a:t>A small group of individuals taken from the population to be studied is called a </a:t>
            </a:r>
            <a:r>
              <a:rPr lang="en-CA" sz="2400" b="1" i="1" dirty="0">
                <a:solidFill>
                  <a:srgbClr val="FF0000"/>
                </a:solidFill>
                <a:latin typeface="+mj-lt"/>
                <a:cs typeface="+mn-cs"/>
              </a:rPr>
              <a:t>“sample”</a:t>
            </a:r>
          </a:p>
          <a:p>
            <a:pPr marL="273050" indent="-273050">
              <a:spcBef>
                <a:spcPts val="600"/>
              </a:spcBef>
              <a:buClr>
                <a:schemeClr val="accent1"/>
              </a:buClr>
              <a:buSzPct val="70000"/>
              <a:buFont typeface="Wingdings" pitchFamily="2" charset="2"/>
              <a:buChar char=""/>
              <a:defRPr/>
            </a:pPr>
            <a:r>
              <a:rPr lang="en-CA" sz="2400" dirty="0">
                <a:latin typeface="+mj-lt"/>
                <a:cs typeface="Arial" charset="0"/>
              </a:rPr>
              <a:t>When collecting data, the characteristics that we are measuring are called </a:t>
            </a:r>
            <a:r>
              <a:rPr lang="en-CA" sz="2400" b="1" i="1" dirty="0">
                <a:solidFill>
                  <a:srgbClr val="FF0000"/>
                </a:solidFill>
                <a:latin typeface="+mj-lt"/>
                <a:cs typeface="Arial" charset="0"/>
              </a:rPr>
              <a:t>“variables”</a:t>
            </a:r>
          </a:p>
          <a:p>
            <a:pPr marL="730250" lvl="1" indent="-273050">
              <a:spcBef>
                <a:spcPts val="600"/>
              </a:spcBef>
              <a:buClr>
                <a:schemeClr val="accent1"/>
              </a:buClr>
              <a:buSzPct val="70000"/>
              <a:buFont typeface="Wingdings" pitchFamily="2" charset="2"/>
              <a:buChar char=""/>
              <a:defRPr/>
            </a:pPr>
            <a:r>
              <a:rPr lang="en-CA" sz="2200" dirty="0" err="1">
                <a:latin typeface="+mj-lt"/>
                <a:cs typeface="Arial" charset="0"/>
              </a:rPr>
              <a:t>Ie</a:t>
            </a:r>
            <a:r>
              <a:rPr lang="en-CA" sz="2200" dirty="0">
                <a:latin typeface="+mj-lt"/>
                <a:cs typeface="Arial" charset="0"/>
              </a:rPr>
              <a:t>: that </a:t>
            </a:r>
            <a:r>
              <a:rPr lang="en-CA" sz="2200" i="1" dirty="0">
                <a:latin typeface="+mj-lt"/>
                <a:cs typeface="Arial" charset="0"/>
              </a:rPr>
              <a:t>mass</a:t>
            </a:r>
            <a:r>
              <a:rPr lang="en-CA" sz="2200" dirty="0">
                <a:latin typeface="+mj-lt"/>
                <a:cs typeface="Arial" charset="0"/>
              </a:rPr>
              <a:t>, </a:t>
            </a:r>
            <a:r>
              <a:rPr lang="en-CA" sz="2200" i="1" dirty="0">
                <a:latin typeface="+mj-lt"/>
                <a:cs typeface="Arial" charset="0"/>
              </a:rPr>
              <a:t>colour</a:t>
            </a:r>
            <a:r>
              <a:rPr lang="en-CA" sz="2200" dirty="0">
                <a:latin typeface="+mj-lt"/>
                <a:cs typeface="Arial" charset="0"/>
              </a:rPr>
              <a:t>, </a:t>
            </a:r>
            <a:r>
              <a:rPr lang="en-CA" sz="2200" i="1" dirty="0">
                <a:latin typeface="+mj-lt"/>
                <a:cs typeface="Arial" charset="0"/>
              </a:rPr>
              <a:t>age</a:t>
            </a:r>
          </a:p>
          <a:p>
            <a:pPr marL="273050" indent="-273050">
              <a:spcBef>
                <a:spcPts val="600"/>
              </a:spcBef>
              <a:buClr>
                <a:schemeClr val="accent1"/>
              </a:buClr>
              <a:buSzPct val="70000"/>
              <a:buFont typeface="Wingdings" pitchFamily="2" charset="2"/>
              <a:buChar char=""/>
              <a:defRPr/>
            </a:pPr>
            <a:r>
              <a:rPr lang="en-CA" sz="2400" b="1" i="1" dirty="0">
                <a:solidFill>
                  <a:srgbClr val="FF0000"/>
                </a:solidFill>
                <a:latin typeface="+mj-lt"/>
                <a:cs typeface="+mn-cs"/>
              </a:rPr>
              <a:t>“Confounding Variables”  or “Lurking Variables” </a:t>
            </a:r>
            <a:r>
              <a:rPr lang="en-CA" sz="2400" dirty="0">
                <a:latin typeface="+mj-lt"/>
                <a:cs typeface="+mn-cs"/>
              </a:rPr>
              <a:t>: variables that have an effect on our response variable that we are not aware of</a:t>
            </a:r>
          </a:p>
          <a:p>
            <a:pPr marL="730250" lvl="1" indent="-273050">
              <a:spcBef>
                <a:spcPts val="600"/>
              </a:spcBef>
              <a:buClr>
                <a:schemeClr val="accent1"/>
              </a:buClr>
              <a:buSzPct val="70000"/>
              <a:buFont typeface="Wingdings" pitchFamily="2" charset="2"/>
              <a:buChar char=""/>
              <a:defRPr/>
            </a:pPr>
            <a:r>
              <a:rPr lang="en-CA" sz="2400" dirty="0">
                <a:latin typeface="+mj-lt"/>
                <a:cs typeface="+mn-cs"/>
              </a:rPr>
              <a:t>There’s a difference between “confounding” vs “lurking” </a:t>
            </a:r>
          </a:p>
          <a:p>
            <a:pPr marL="730250" lvl="1" indent="-273050">
              <a:spcBef>
                <a:spcPts val="600"/>
              </a:spcBef>
              <a:buClr>
                <a:schemeClr val="accent1"/>
              </a:buClr>
              <a:buSzPct val="70000"/>
              <a:buFont typeface="Wingdings" pitchFamily="2" charset="2"/>
              <a:buChar char=""/>
              <a:defRPr/>
            </a:pPr>
            <a:r>
              <a:rPr lang="en-CA" sz="2200" dirty="0" err="1">
                <a:latin typeface="+mj-lt"/>
                <a:cs typeface="+mn-cs"/>
              </a:rPr>
              <a:t>Ie</a:t>
            </a:r>
            <a:r>
              <a:rPr lang="en-CA" sz="2200" dirty="0">
                <a:latin typeface="+mj-lt"/>
                <a:cs typeface="+mn-cs"/>
              </a:rPr>
              <a:t>: The effect of exercising on health.  Those who exercise also changed their diet patterns, which also helped improve health.  So diet is a confounding </a:t>
            </a:r>
            <a:br>
              <a:rPr lang="en-CA" sz="2200" dirty="0">
                <a:latin typeface="+mj-lt"/>
                <a:cs typeface="+mn-cs"/>
              </a:rPr>
            </a:br>
            <a:r>
              <a:rPr lang="en-CA" sz="2200" dirty="0">
                <a:latin typeface="+mj-lt"/>
                <a:cs typeface="+mn-cs"/>
              </a:rPr>
              <a:t>variable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linds(horizontal)">
                                      <p:cBhvr>
                                        <p:cTn id="27" dur="500"/>
                                        <p:tgtEl>
                                          <p:spTgt spid="4">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linds(horizont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linds(horizontal)">
                                      <p:cBhvr>
                                        <p:cTn id="37" dur="500"/>
                                        <p:tgtEl>
                                          <p:spTgt spid="4">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blinds(horizontal)">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1E653D09-314B-45EB-8059-98E130D4698D}"/>
              </a:ext>
            </a:extLst>
          </p:cNvPr>
          <p:cNvSpPr>
            <a:spLocks noGrp="1"/>
          </p:cNvSpPr>
          <p:nvPr>
            <p:ph sz="quarter" idx="1"/>
          </p:nvPr>
        </p:nvSpPr>
        <p:spPr>
          <a:xfrm>
            <a:off x="335360" y="188913"/>
            <a:ext cx="11521280" cy="2189162"/>
          </a:xfrm>
        </p:spPr>
        <p:txBody>
          <a:bodyPr/>
          <a:lstStyle/>
          <a:p>
            <a:pPr marL="0" indent="0">
              <a:buNone/>
            </a:pPr>
            <a:r>
              <a:rPr lang="en-CA" altLang="en-US" dirty="0"/>
              <a:t>Ex:  50 polio patients were recruited in a study and asked to rate their pain levels after a magnet treatment </a:t>
            </a:r>
            <a:br>
              <a:rPr lang="en-CA" altLang="en-US" dirty="0"/>
            </a:br>
            <a:br>
              <a:rPr lang="en-CA" altLang="en-US" dirty="0"/>
            </a:br>
            <a:r>
              <a:rPr lang="en-CA" altLang="en-US" sz="2100" dirty="0"/>
              <a:t>With the previous example on magnetic treatments with pain, indicate what the following are:</a:t>
            </a:r>
          </a:p>
        </p:txBody>
      </p:sp>
      <p:sp>
        <p:nvSpPr>
          <p:cNvPr id="27651" name="Content Placeholder 2">
            <a:extLst>
              <a:ext uri="{FF2B5EF4-FFF2-40B4-BE49-F238E27FC236}">
                <a16:creationId xmlns:a16="http://schemas.microsoft.com/office/drawing/2014/main" id="{51193C43-2246-496F-A88E-A95134E5498E}"/>
              </a:ext>
            </a:extLst>
          </p:cNvPr>
          <p:cNvSpPr txBox="1">
            <a:spLocks/>
          </p:cNvSpPr>
          <p:nvPr/>
        </p:nvSpPr>
        <p:spPr bwMode="auto">
          <a:xfrm>
            <a:off x="1703388" y="2162175"/>
            <a:ext cx="187166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a:t>Individual:</a:t>
            </a:r>
          </a:p>
        </p:txBody>
      </p:sp>
      <p:sp>
        <p:nvSpPr>
          <p:cNvPr id="27652" name="Content Placeholder 2">
            <a:extLst>
              <a:ext uri="{FF2B5EF4-FFF2-40B4-BE49-F238E27FC236}">
                <a16:creationId xmlns:a16="http://schemas.microsoft.com/office/drawing/2014/main" id="{402C80A1-6171-4561-A248-14BB85079512}"/>
              </a:ext>
            </a:extLst>
          </p:cNvPr>
          <p:cNvSpPr txBox="1">
            <a:spLocks/>
          </p:cNvSpPr>
          <p:nvPr/>
        </p:nvSpPr>
        <p:spPr bwMode="auto">
          <a:xfrm>
            <a:off x="1682750" y="3213100"/>
            <a:ext cx="187325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a:t>Population:</a:t>
            </a:r>
          </a:p>
        </p:txBody>
      </p:sp>
      <p:sp>
        <p:nvSpPr>
          <p:cNvPr id="27653" name="Content Placeholder 2">
            <a:extLst>
              <a:ext uri="{FF2B5EF4-FFF2-40B4-BE49-F238E27FC236}">
                <a16:creationId xmlns:a16="http://schemas.microsoft.com/office/drawing/2014/main" id="{E9412672-3825-43A9-9D22-B99AA40C5BCC}"/>
              </a:ext>
            </a:extLst>
          </p:cNvPr>
          <p:cNvSpPr txBox="1">
            <a:spLocks/>
          </p:cNvSpPr>
          <p:nvPr/>
        </p:nvSpPr>
        <p:spPr bwMode="auto">
          <a:xfrm>
            <a:off x="1682750" y="4149725"/>
            <a:ext cx="187325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a:t>Sample:</a:t>
            </a:r>
          </a:p>
        </p:txBody>
      </p:sp>
      <p:sp>
        <p:nvSpPr>
          <p:cNvPr id="27654" name="Content Placeholder 2">
            <a:extLst>
              <a:ext uri="{FF2B5EF4-FFF2-40B4-BE49-F238E27FC236}">
                <a16:creationId xmlns:a16="http://schemas.microsoft.com/office/drawing/2014/main" id="{3FC11990-38CB-469F-BD23-187AFCD9041B}"/>
              </a:ext>
            </a:extLst>
          </p:cNvPr>
          <p:cNvSpPr txBox="1">
            <a:spLocks/>
          </p:cNvSpPr>
          <p:nvPr/>
        </p:nvSpPr>
        <p:spPr bwMode="auto">
          <a:xfrm>
            <a:off x="1682750" y="5300664"/>
            <a:ext cx="187325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a:t>Variables:</a:t>
            </a:r>
          </a:p>
        </p:txBody>
      </p:sp>
      <p:sp>
        <p:nvSpPr>
          <p:cNvPr id="15" name="Content Placeholder 2">
            <a:extLst>
              <a:ext uri="{FF2B5EF4-FFF2-40B4-BE49-F238E27FC236}">
                <a16:creationId xmlns:a16="http://schemas.microsoft.com/office/drawing/2014/main" id="{1533A52C-4398-49AB-887F-4534943436E1}"/>
              </a:ext>
            </a:extLst>
          </p:cNvPr>
          <p:cNvSpPr txBox="1">
            <a:spLocks/>
          </p:cNvSpPr>
          <p:nvPr/>
        </p:nvSpPr>
        <p:spPr bwMode="auto">
          <a:xfrm>
            <a:off x="3216276" y="2151064"/>
            <a:ext cx="4951413"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solidFill>
                  <a:srgbClr val="FF0000"/>
                </a:solidFill>
              </a:rPr>
              <a:t>A person with Polio</a:t>
            </a:r>
          </a:p>
        </p:txBody>
      </p:sp>
      <p:sp>
        <p:nvSpPr>
          <p:cNvPr id="16" name="Content Placeholder 2">
            <a:extLst>
              <a:ext uri="{FF2B5EF4-FFF2-40B4-BE49-F238E27FC236}">
                <a16:creationId xmlns:a16="http://schemas.microsoft.com/office/drawing/2014/main" id="{C8B2A0BA-82BD-4370-873D-025F9B4C61CC}"/>
              </a:ext>
            </a:extLst>
          </p:cNvPr>
          <p:cNvSpPr txBox="1">
            <a:spLocks/>
          </p:cNvSpPr>
          <p:nvPr/>
        </p:nvSpPr>
        <p:spPr bwMode="auto">
          <a:xfrm>
            <a:off x="3359150" y="3213100"/>
            <a:ext cx="4953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solidFill>
                  <a:srgbClr val="FF0000"/>
                </a:solidFill>
              </a:rPr>
              <a:t>All people with Polio</a:t>
            </a:r>
          </a:p>
        </p:txBody>
      </p:sp>
      <p:sp>
        <p:nvSpPr>
          <p:cNvPr id="17" name="Content Placeholder 2">
            <a:extLst>
              <a:ext uri="{FF2B5EF4-FFF2-40B4-BE49-F238E27FC236}">
                <a16:creationId xmlns:a16="http://schemas.microsoft.com/office/drawing/2014/main" id="{04B81C29-686E-4303-B1B8-E77782BF1AFE}"/>
              </a:ext>
            </a:extLst>
          </p:cNvPr>
          <p:cNvSpPr txBox="1">
            <a:spLocks/>
          </p:cNvSpPr>
          <p:nvPr/>
        </p:nvSpPr>
        <p:spPr bwMode="auto">
          <a:xfrm>
            <a:off x="2943225" y="4149725"/>
            <a:ext cx="4953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solidFill>
                  <a:srgbClr val="FF0000"/>
                </a:solidFill>
              </a:rPr>
              <a:t>The 50 patients that were recruited</a:t>
            </a:r>
          </a:p>
        </p:txBody>
      </p:sp>
      <p:sp>
        <p:nvSpPr>
          <p:cNvPr id="18" name="Content Placeholder 2">
            <a:extLst>
              <a:ext uri="{FF2B5EF4-FFF2-40B4-BE49-F238E27FC236}">
                <a16:creationId xmlns:a16="http://schemas.microsoft.com/office/drawing/2014/main" id="{3DB0C3CE-C848-4973-8980-1F44663615FA}"/>
              </a:ext>
            </a:extLst>
          </p:cNvPr>
          <p:cNvSpPr txBox="1">
            <a:spLocks/>
          </p:cNvSpPr>
          <p:nvPr/>
        </p:nvSpPr>
        <p:spPr bwMode="auto">
          <a:xfrm>
            <a:off x="3143250" y="5284789"/>
            <a:ext cx="6337300"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solidFill>
                  <a:srgbClr val="FF0000"/>
                </a:solidFill>
              </a:rPr>
              <a:t>Receiving Magnetic Treatment or Not Receiving Magnetic Treatment</a:t>
            </a:r>
          </a:p>
        </p:txBody>
      </p:sp>
      <p:sp>
        <p:nvSpPr>
          <p:cNvPr id="20" name="Content Placeholder 2">
            <a:extLst>
              <a:ext uri="{FF2B5EF4-FFF2-40B4-BE49-F238E27FC236}">
                <a16:creationId xmlns:a16="http://schemas.microsoft.com/office/drawing/2014/main" id="{01E307BA-A71B-43A3-BE41-ED52FA7EDD65}"/>
              </a:ext>
            </a:extLst>
          </p:cNvPr>
          <p:cNvSpPr txBox="1">
            <a:spLocks/>
          </p:cNvSpPr>
          <p:nvPr/>
        </p:nvSpPr>
        <p:spPr bwMode="auto">
          <a:xfrm>
            <a:off x="3159126" y="6092825"/>
            <a:ext cx="6176963"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solidFill>
                  <a:srgbClr val="FF0000"/>
                </a:solidFill>
              </a:rPr>
              <a:t>Responses of Pain levels ranging from 0 to 10 after a magnetic treatment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linds(horizontal)">
                                      <p:cBhvr>
                                        <p:cTn id="22" dur="500"/>
                                        <p:tgtEl>
                                          <p:spTgt spid="1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CC985-5512-4744-8F3F-9B27F6AB5E0F}"/>
              </a:ext>
            </a:extLst>
          </p:cNvPr>
          <p:cNvSpPr>
            <a:spLocks noGrp="1"/>
          </p:cNvSpPr>
          <p:nvPr>
            <p:ph type="title"/>
          </p:nvPr>
        </p:nvSpPr>
        <p:spPr>
          <a:xfrm>
            <a:off x="1595439" y="214313"/>
            <a:ext cx="8715375" cy="1143000"/>
          </a:xfrm>
        </p:spPr>
        <p:txBody>
          <a:bodyPr>
            <a:noAutofit/>
          </a:bodyPr>
          <a:lstStyle/>
          <a:p>
            <a:pPr>
              <a:defRPr/>
            </a:pPr>
            <a:r>
              <a:rPr lang="en-CA" sz="2250" dirty="0"/>
              <a:t>Ex: Given each scenario, indicate whether if the variables are Quantitative or Categorical.  Indicate the units for the quantitative variables</a:t>
            </a:r>
          </a:p>
        </p:txBody>
      </p:sp>
      <p:pic>
        <p:nvPicPr>
          <p:cNvPr id="28675" name="Picture 4" descr="Yates_TPS3e_ChP_p00219">
            <a:extLst>
              <a:ext uri="{FF2B5EF4-FFF2-40B4-BE49-F238E27FC236}">
                <a16:creationId xmlns:a16="http://schemas.microsoft.com/office/drawing/2014/main" id="{7BD5D277-546F-4967-B8CA-61F3C7629E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4189" y="1357314"/>
            <a:ext cx="5686425"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2">
            <a:extLst>
              <a:ext uri="{FF2B5EF4-FFF2-40B4-BE49-F238E27FC236}">
                <a16:creationId xmlns:a16="http://schemas.microsoft.com/office/drawing/2014/main" id="{22100B70-E0CD-49F9-AE2B-9B691579477F}"/>
              </a:ext>
            </a:extLst>
          </p:cNvPr>
          <p:cNvSpPr txBox="1">
            <a:spLocks/>
          </p:cNvSpPr>
          <p:nvPr/>
        </p:nvSpPr>
        <p:spPr bwMode="auto">
          <a:xfrm>
            <a:off x="1881188" y="4400550"/>
            <a:ext cx="2000250"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Categorical </a:t>
            </a:r>
          </a:p>
        </p:txBody>
      </p:sp>
      <p:sp>
        <p:nvSpPr>
          <p:cNvPr id="6" name="Content Placeholder 2">
            <a:extLst>
              <a:ext uri="{FF2B5EF4-FFF2-40B4-BE49-F238E27FC236}">
                <a16:creationId xmlns:a16="http://schemas.microsoft.com/office/drawing/2014/main" id="{3168FB85-EB90-4EA0-92DE-00D3AD69DAED}"/>
              </a:ext>
            </a:extLst>
          </p:cNvPr>
          <p:cNvSpPr txBox="1">
            <a:spLocks/>
          </p:cNvSpPr>
          <p:nvPr/>
        </p:nvSpPr>
        <p:spPr bwMode="auto">
          <a:xfrm>
            <a:off x="5667376" y="4386264"/>
            <a:ext cx="3286125"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Quantitative</a:t>
            </a:r>
          </a:p>
        </p:txBody>
      </p:sp>
      <p:sp>
        <p:nvSpPr>
          <p:cNvPr id="7" name="Content Placeholder 2">
            <a:extLst>
              <a:ext uri="{FF2B5EF4-FFF2-40B4-BE49-F238E27FC236}">
                <a16:creationId xmlns:a16="http://schemas.microsoft.com/office/drawing/2014/main" id="{87A9F825-D62C-49C3-9D46-5D1F443DA7F0}"/>
              </a:ext>
            </a:extLst>
          </p:cNvPr>
          <p:cNvSpPr txBox="1">
            <a:spLocks/>
          </p:cNvSpPr>
          <p:nvPr/>
        </p:nvSpPr>
        <p:spPr bwMode="auto">
          <a:xfrm>
            <a:off x="1952625" y="4857750"/>
            <a:ext cx="1428750"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Gender</a:t>
            </a:r>
          </a:p>
        </p:txBody>
      </p:sp>
      <p:sp>
        <p:nvSpPr>
          <p:cNvPr id="8" name="Content Placeholder 2">
            <a:extLst>
              <a:ext uri="{FF2B5EF4-FFF2-40B4-BE49-F238E27FC236}">
                <a16:creationId xmlns:a16="http://schemas.microsoft.com/office/drawing/2014/main" id="{D812EBF0-9844-47DB-ADB3-1B23144E9C75}"/>
              </a:ext>
            </a:extLst>
          </p:cNvPr>
          <p:cNvSpPr txBox="1">
            <a:spLocks/>
          </p:cNvSpPr>
          <p:nvPr/>
        </p:nvSpPr>
        <p:spPr bwMode="auto">
          <a:xfrm>
            <a:off x="1952625" y="5286375"/>
            <a:ext cx="1428750"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Hand</a:t>
            </a:r>
          </a:p>
        </p:txBody>
      </p:sp>
      <p:sp>
        <p:nvSpPr>
          <p:cNvPr id="9" name="Content Placeholder 2">
            <a:extLst>
              <a:ext uri="{FF2B5EF4-FFF2-40B4-BE49-F238E27FC236}">
                <a16:creationId xmlns:a16="http://schemas.microsoft.com/office/drawing/2014/main" id="{C56410B9-30EC-4BD5-B45B-93CB9D6E2CB2}"/>
              </a:ext>
            </a:extLst>
          </p:cNvPr>
          <p:cNvSpPr txBox="1">
            <a:spLocks/>
          </p:cNvSpPr>
          <p:nvPr/>
        </p:nvSpPr>
        <p:spPr bwMode="auto">
          <a:xfrm>
            <a:off x="5595938" y="4786314"/>
            <a:ext cx="1428750"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Height</a:t>
            </a:r>
          </a:p>
        </p:txBody>
      </p:sp>
      <p:sp>
        <p:nvSpPr>
          <p:cNvPr id="10" name="Content Placeholder 2">
            <a:extLst>
              <a:ext uri="{FF2B5EF4-FFF2-40B4-BE49-F238E27FC236}">
                <a16:creationId xmlns:a16="http://schemas.microsoft.com/office/drawing/2014/main" id="{0EA9A8FE-F05E-451A-9992-48FB181352DC}"/>
              </a:ext>
            </a:extLst>
          </p:cNvPr>
          <p:cNvSpPr txBox="1">
            <a:spLocks/>
          </p:cNvSpPr>
          <p:nvPr/>
        </p:nvSpPr>
        <p:spPr bwMode="auto">
          <a:xfrm>
            <a:off x="5595939" y="5243514"/>
            <a:ext cx="2928937"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Homework Times</a:t>
            </a:r>
          </a:p>
        </p:txBody>
      </p:sp>
      <p:sp>
        <p:nvSpPr>
          <p:cNvPr id="11" name="Content Placeholder 2">
            <a:extLst>
              <a:ext uri="{FF2B5EF4-FFF2-40B4-BE49-F238E27FC236}">
                <a16:creationId xmlns:a16="http://schemas.microsoft.com/office/drawing/2014/main" id="{9FF9E066-6F3C-4407-9775-002DA7AF07D9}"/>
              </a:ext>
            </a:extLst>
          </p:cNvPr>
          <p:cNvSpPr txBox="1">
            <a:spLocks/>
          </p:cNvSpPr>
          <p:nvPr/>
        </p:nvSpPr>
        <p:spPr bwMode="auto">
          <a:xfrm>
            <a:off x="1952625" y="5743575"/>
            <a:ext cx="1428750"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Music</a:t>
            </a:r>
          </a:p>
        </p:txBody>
      </p:sp>
      <p:sp>
        <p:nvSpPr>
          <p:cNvPr id="12" name="Content Placeholder 2">
            <a:extLst>
              <a:ext uri="{FF2B5EF4-FFF2-40B4-BE49-F238E27FC236}">
                <a16:creationId xmlns:a16="http://schemas.microsoft.com/office/drawing/2014/main" id="{3DEF7A9B-27BA-4D7C-B5DB-F831886C982D}"/>
              </a:ext>
            </a:extLst>
          </p:cNvPr>
          <p:cNvSpPr txBox="1">
            <a:spLocks/>
          </p:cNvSpPr>
          <p:nvPr/>
        </p:nvSpPr>
        <p:spPr bwMode="auto">
          <a:xfrm>
            <a:off x="5595939" y="5743575"/>
            <a:ext cx="2928937"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Coins in Pocket</a:t>
            </a:r>
          </a:p>
        </p:txBody>
      </p:sp>
      <p:sp>
        <p:nvSpPr>
          <p:cNvPr id="13" name="Content Placeholder 2">
            <a:extLst>
              <a:ext uri="{FF2B5EF4-FFF2-40B4-BE49-F238E27FC236}">
                <a16:creationId xmlns:a16="http://schemas.microsoft.com/office/drawing/2014/main" id="{758A3EC9-9056-4D00-947E-CB16F6E60985}"/>
              </a:ext>
            </a:extLst>
          </p:cNvPr>
          <p:cNvSpPr txBox="1">
            <a:spLocks/>
          </p:cNvSpPr>
          <p:nvPr/>
        </p:nvSpPr>
        <p:spPr bwMode="auto">
          <a:xfrm>
            <a:off x="7167563" y="4786314"/>
            <a:ext cx="1428750"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i="1" dirty="0">
                <a:latin typeface="+mn-lt"/>
                <a:cs typeface="+mn-cs"/>
              </a:rPr>
              <a:t>inches</a:t>
            </a:r>
          </a:p>
        </p:txBody>
      </p:sp>
      <p:sp>
        <p:nvSpPr>
          <p:cNvPr id="14" name="Content Placeholder 2">
            <a:extLst>
              <a:ext uri="{FF2B5EF4-FFF2-40B4-BE49-F238E27FC236}">
                <a16:creationId xmlns:a16="http://schemas.microsoft.com/office/drawing/2014/main" id="{AF3FC539-E4DB-44FC-90FF-0442CD4F9D3F}"/>
              </a:ext>
            </a:extLst>
          </p:cNvPr>
          <p:cNvSpPr txBox="1">
            <a:spLocks/>
          </p:cNvSpPr>
          <p:nvPr/>
        </p:nvSpPr>
        <p:spPr bwMode="auto">
          <a:xfrm>
            <a:off x="8310563" y="5243514"/>
            <a:ext cx="1428750"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i="1" dirty="0">
                <a:latin typeface="+mn-lt"/>
                <a:cs typeface="+mn-cs"/>
              </a:rPr>
              <a:t>minutes</a:t>
            </a:r>
          </a:p>
        </p:txBody>
      </p:sp>
      <p:sp>
        <p:nvSpPr>
          <p:cNvPr id="15" name="Content Placeholder 2">
            <a:extLst>
              <a:ext uri="{FF2B5EF4-FFF2-40B4-BE49-F238E27FC236}">
                <a16:creationId xmlns:a16="http://schemas.microsoft.com/office/drawing/2014/main" id="{FCD22A22-685A-415F-9EB2-B63D1363F7CF}"/>
              </a:ext>
            </a:extLst>
          </p:cNvPr>
          <p:cNvSpPr txBox="1">
            <a:spLocks/>
          </p:cNvSpPr>
          <p:nvPr/>
        </p:nvSpPr>
        <p:spPr bwMode="auto">
          <a:xfrm>
            <a:off x="8167688" y="5743575"/>
            <a:ext cx="1714500"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i="1" dirty="0">
                <a:latin typeface="+mn-lt"/>
                <a:cs typeface="+mn-cs"/>
              </a:rPr>
              <a:t>Number</a:t>
            </a:r>
          </a:p>
          <a:p>
            <a:pPr marL="273050" indent="-273050">
              <a:spcBef>
                <a:spcPts val="600"/>
              </a:spcBef>
              <a:buClr>
                <a:schemeClr val="accent1"/>
              </a:buClr>
              <a:buSzPct val="70000"/>
              <a:defRPr/>
            </a:pPr>
            <a:r>
              <a:rPr lang="en-CA" sz="2400" i="1" dirty="0">
                <a:latin typeface="+mn-lt"/>
                <a:cs typeface="+mn-cs"/>
              </a:rPr>
              <a:t>of coins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0EDB0-9BB0-4E5B-AEF2-B9BF97FB4889}"/>
              </a:ext>
            </a:extLst>
          </p:cNvPr>
          <p:cNvSpPr>
            <a:spLocks noGrp="1"/>
          </p:cNvSpPr>
          <p:nvPr>
            <p:ph type="title"/>
          </p:nvPr>
        </p:nvSpPr>
        <p:spPr>
          <a:xfrm>
            <a:off x="407368" y="274638"/>
            <a:ext cx="9760571" cy="1143000"/>
          </a:xfrm>
        </p:spPr>
        <p:txBody>
          <a:bodyPr>
            <a:noAutofit/>
          </a:bodyPr>
          <a:lstStyle/>
          <a:p>
            <a:pPr>
              <a:defRPr/>
            </a:pPr>
            <a:r>
              <a:rPr lang="en-CA" sz="2400" dirty="0"/>
              <a:t>Residents in South Burnaby were surveyed for the following variables.  Indicate which of them are categorical or Quantitative:</a:t>
            </a:r>
          </a:p>
        </p:txBody>
      </p:sp>
      <p:sp>
        <p:nvSpPr>
          <p:cNvPr id="30723" name="Content Placeholder 2">
            <a:extLst>
              <a:ext uri="{FF2B5EF4-FFF2-40B4-BE49-F238E27FC236}">
                <a16:creationId xmlns:a16="http://schemas.microsoft.com/office/drawing/2014/main" id="{EF902D89-9CC4-4A65-BF5E-DBF50B66CFD0}"/>
              </a:ext>
            </a:extLst>
          </p:cNvPr>
          <p:cNvSpPr>
            <a:spLocks noGrp="1"/>
          </p:cNvSpPr>
          <p:nvPr>
            <p:ph sz="quarter" idx="1"/>
          </p:nvPr>
        </p:nvSpPr>
        <p:spPr>
          <a:xfrm>
            <a:off x="1781176" y="6057900"/>
            <a:ext cx="5186363" cy="685800"/>
          </a:xfrm>
        </p:spPr>
        <p:txBody>
          <a:bodyPr/>
          <a:lstStyle/>
          <a:p>
            <a:r>
              <a:rPr lang="en-CA" altLang="en-US"/>
              <a:t>Social Insurance Number</a:t>
            </a:r>
          </a:p>
        </p:txBody>
      </p:sp>
      <p:sp>
        <p:nvSpPr>
          <p:cNvPr id="4" name="Content Placeholder 2">
            <a:extLst>
              <a:ext uri="{FF2B5EF4-FFF2-40B4-BE49-F238E27FC236}">
                <a16:creationId xmlns:a16="http://schemas.microsoft.com/office/drawing/2014/main" id="{FE94DE23-E980-4C74-B547-39711FB9E897}"/>
              </a:ext>
            </a:extLst>
          </p:cNvPr>
          <p:cNvSpPr txBox="1">
            <a:spLocks/>
          </p:cNvSpPr>
          <p:nvPr/>
        </p:nvSpPr>
        <p:spPr bwMode="auto">
          <a:xfrm>
            <a:off x="1781176" y="1557338"/>
            <a:ext cx="5186363" cy="6858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n-lt"/>
                <a:cs typeface="+mn-cs"/>
              </a:rPr>
              <a:t>Time in Canada</a:t>
            </a:r>
          </a:p>
        </p:txBody>
      </p:sp>
      <p:sp>
        <p:nvSpPr>
          <p:cNvPr id="5" name="Content Placeholder 2">
            <a:extLst>
              <a:ext uri="{FF2B5EF4-FFF2-40B4-BE49-F238E27FC236}">
                <a16:creationId xmlns:a16="http://schemas.microsoft.com/office/drawing/2014/main" id="{B2ECEE1F-E45A-4764-8991-AB59DC7CE8F7}"/>
              </a:ext>
            </a:extLst>
          </p:cNvPr>
          <p:cNvSpPr txBox="1">
            <a:spLocks/>
          </p:cNvSpPr>
          <p:nvPr/>
        </p:nvSpPr>
        <p:spPr bwMode="auto">
          <a:xfrm>
            <a:off x="1770063" y="2243138"/>
            <a:ext cx="5186362" cy="6858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n-lt"/>
                <a:cs typeface="+mn-cs"/>
              </a:rPr>
              <a:t>Ethnic Background</a:t>
            </a:r>
          </a:p>
        </p:txBody>
      </p:sp>
      <p:sp>
        <p:nvSpPr>
          <p:cNvPr id="6" name="Content Placeholder 2">
            <a:extLst>
              <a:ext uri="{FF2B5EF4-FFF2-40B4-BE49-F238E27FC236}">
                <a16:creationId xmlns:a16="http://schemas.microsoft.com/office/drawing/2014/main" id="{464EA3BE-FECD-4E74-A938-CD3F2C0063CD}"/>
              </a:ext>
            </a:extLst>
          </p:cNvPr>
          <p:cNvSpPr txBox="1">
            <a:spLocks/>
          </p:cNvSpPr>
          <p:nvPr/>
        </p:nvSpPr>
        <p:spPr bwMode="auto">
          <a:xfrm>
            <a:off x="1781176" y="3071813"/>
            <a:ext cx="5186363" cy="6858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n-lt"/>
                <a:cs typeface="+mn-cs"/>
              </a:rPr>
              <a:t>Postal Code</a:t>
            </a:r>
          </a:p>
        </p:txBody>
      </p:sp>
      <p:sp>
        <p:nvSpPr>
          <p:cNvPr id="7" name="Content Placeholder 2">
            <a:extLst>
              <a:ext uri="{FF2B5EF4-FFF2-40B4-BE49-F238E27FC236}">
                <a16:creationId xmlns:a16="http://schemas.microsoft.com/office/drawing/2014/main" id="{FCBBF740-CD5D-4363-8410-E23C46544205}"/>
              </a:ext>
            </a:extLst>
          </p:cNvPr>
          <p:cNvSpPr txBox="1">
            <a:spLocks/>
          </p:cNvSpPr>
          <p:nvPr/>
        </p:nvSpPr>
        <p:spPr bwMode="auto">
          <a:xfrm>
            <a:off x="1781176" y="3829050"/>
            <a:ext cx="5186363" cy="6858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n-lt"/>
                <a:cs typeface="+mn-cs"/>
              </a:rPr>
              <a:t>Total Household Annual Income</a:t>
            </a:r>
          </a:p>
        </p:txBody>
      </p:sp>
      <p:sp>
        <p:nvSpPr>
          <p:cNvPr id="8" name="Content Placeholder 2">
            <a:extLst>
              <a:ext uri="{FF2B5EF4-FFF2-40B4-BE49-F238E27FC236}">
                <a16:creationId xmlns:a16="http://schemas.microsoft.com/office/drawing/2014/main" id="{24843ACB-C859-47FB-9FEA-60F707FF8F58}"/>
              </a:ext>
            </a:extLst>
          </p:cNvPr>
          <p:cNvSpPr txBox="1">
            <a:spLocks/>
          </p:cNvSpPr>
          <p:nvPr/>
        </p:nvSpPr>
        <p:spPr bwMode="auto">
          <a:xfrm>
            <a:off x="1781176" y="4600575"/>
            <a:ext cx="5186363" cy="6858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n-lt"/>
                <a:cs typeface="+mn-cs"/>
              </a:rPr>
              <a:t>Number of family members</a:t>
            </a:r>
          </a:p>
        </p:txBody>
      </p:sp>
      <p:sp>
        <p:nvSpPr>
          <p:cNvPr id="9" name="Content Placeholder 2">
            <a:extLst>
              <a:ext uri="{FF2B5EF4-FFF2-40B4-BE49-F238E27FC236}">
                <a16:creationId xmlns:a16="http://schemas.microsoft.com/office/drawing/2014/main" id="{48FBE8B1-BB0A-429F-8B6D-F34760025AF6}"/>
              </a:ext>
            </a:extLst>
          </p:cNvPr>
          <p:cNvSpPr txBox="1">
            <a:spLocks/>
          </p:cNvSpPr>
          <p:nvPr/>
        </p:nvSpPr>
        <p:spPr bwMode="auto">
          <a:xfrm>
            <a:off x="1781176" y="5335588"/>
            <a:ext cx="5186363" cy="6858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dirty="0">
                <a:latin typeface="+mn-lt"/>
                <a:cs typeface="+mn-cs"/>
              </a:rPr>
              <a:t>Licence plate number</a:t>
            </a:r>
          </a:p>
        </p:txBody>
      </p:sp>
      <p:sp>
        <p:nvSpPr>
          <p:cNvPr id="3" name="Rectangle 2">
            <a:extLst>
              <a:ext uri="{FF2B5EF4-FFF2-40B4-BE49-F238E27FC236}">
                <a16:creationId xmlns:a16="http://schemas.microsoft.com/office/drawing/2014/main" id="{268AB951-4E1F-431F-B9E0-444BBBFF4E09}"/>
              </a:ext>
            </a:extLst>
          </p:cNvPr>
          <p:cNvSpPr>
            <a:spLocks noChangeArrowheads="1"/>
          </p:cNvSpPr>
          <p:nvPr/>
        </p:nvSpPr>
        <p:spPr bwMode="auto">
          <a:xfrm>
            <a:off x="4768850" y="1600200"/>
            <a:ext cx="31598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dirty="0">
                <a:solidFill>
                  <a:srgbClr val="FF0000"/>
                </a:solidFill>
              </a:rPr>
              <a:t>Qualitative: Number of years</a:t>
            </a:r>
          </a:p>
        </p:txBody>
      </p:sp>
      <p:sp>
        <p:nvSpPr>
          <p:cNvPr id="11" name="Rectangle 10">
            <a:extLst>
              <a:ext uri="{FF2B5EF4-FFF2-40B4-BE49-F238E27FC236}">
                <a16:creationId xmlns:a16="http://schemas.microsoft.com/office/drawing/2014/main" id="{996D727B-01B2-40AA-9E8B-1EC1B14487FE}"/>
              </a:ext>
            </a:extLst>
          </p:cNvPr>
          <p:cNvSpPr>
            <a:spLocks noChangeArrowheads="1"/>
          </p:cNvSpPr>
          <p:nvPr/>
        </p:nvSpPr>
        <p:spPr bwMode="auto">
          <a:xfrm>
            <a:off x="5003800" y="2324100"/>
            <a:ext cx="1352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Categorical</a:t>
            </a:r>
          </a:p>
        </p:txBody>
      </p:sp>
      <p:sp>
        <p:nvSpPr>
          <p:cNvPr id="12" name="Rectangle 11">
            <a:extLst>
              <a:ext uri="{FF2B5EF4-FFF2-40B4-BE49-F238E27FC236}">
                <a16:creationId xmlns:a16="http://schemas.microsoft.com/office/drawing/2014/main" id="{EF10BCDC-40A9-4BC6-9E62-E3CA611E74B9}"/>
              </a:ext>
            </a:extLst>
          </p:cNvPr>
          <p:cNvSpPr>
            <a:spLocks noChangeArrowheads="1"/>
          </p:cNvSpPr>
          <p:nvPr/>
        </p:nvSpPr>
        <p:spPr bwMode="auto">
          <a:xfrm>
            <a:off x="4768850" y="3165475"/>
            <a:ext cx="1352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Categorical</a:t>
            </a:r>
          </a:p>
        </p:txBody>
      </p:sp>
      <p:sp>
        <p:nvSpPr>
          <p:cNvPr id="13" name="Rectangle 12">
            <a:extLst>
              <a:ext uri="{FF2B5EF4-FFF2-40B4-BE49-F238E27FC236}">
                <a16:creationId xmlns:a16="http://schemas.microsoft.com/office/drawing/2014/main" id="{1632C1F1-8A68-4B75-AE2E-46334DD5E61F}"/>
              </a:ext>
            </a:extLst>
          </p:cNvPr>
          <p:cNvSpPr>
            <a:spLocks noChangeArrowheads="1"/>
          </p:cNvSpPr>
          <p:nvPr/>
        </p:nvSpPr>
        <p:spPr bwMode="auto">
          <a:xfrm>
            <a:off x="6845301" y="3900488"/>
            <a:ext cx="26725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dirty="0">
                <a:solidFill>
                  <a:srgbClr val="FF0000"/>
                </a:solidFill>
              </a:rPr>
              <a:t>Qualitative: Dollar value</a:t>
            </a:r>
          </a:p>
        </p:txBody>
      </p:sp>
      <p:sp>
        <p:nvSpPr>
          <p:cNvPr id="14" name="Rectangle 13">
            <a:extLst>
              <a:ext uri="{FF2B5EF4-FFF2-40B4-BE49-F238E27FC236}">
                <a16:creationId xmlns:a16="http://schemas.microsoft.com/office/drawing/2014/main" id="{D2299064-BAB1-485D-B431-A59F104BE132}"/>
              </a:ext>
            </a:extLst>
          </p:cNvPr>
          <p:cNvSpPr>
            <a:spLocks noChangeArrowheads="1"/>
          </p:cNvSpPr>
          <p:nvPr/>
        </p:nvSpPr>
        <p:spPr bwMode="auto">
          <a:xfrm>
            <a:off x="6121400" y="4635500"/>
            <a:ext cx="323678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dirty="0">
                <a:solidFill>
                  <a:srgbClr val="FF0000"/>
                </a:solidFill>
              </a:rPr>
              <a:t>Qualitative: Number of people</a:t>
            </a:r>
          </a:p>
        </p:txBody>
      </p:sp>
      <p:sp>
        <p:nvSpPr>
          <p:cNvPr id="15" name="Rectangle 14">
            <a:extLst>
              <a:ext uri="{FF2B5EF4-FFF2-40B4-BE49-F238E27FC236}">
                <a16:creationId xmlns:a16="http://schemas.microsoft.com/office/drawing/2014/main" id="{F5877901-C7A1-4D4D-8C60-9679078ABE01}"/>
              </a:ext>
            </a:extLst>
          </p:cNvPr>
          <p:cNvSpPr>
            <a:spLocks noChangeArrowheads="1"/>
          </p:cNvSpPr>
          <p:nvPr/>
        </p:nvSpPr>
        <p:spPr bwMode="auto">
          <a:xfrm>
            <a:off x="5634038" y="5414963"/>
            <a:ext cx="13509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Categorical</a:t>
            </a:r>
          </a:p>
        </p:txBody>
      </p:sp>
      <p:sp>
        <p:nvSpPr>
          <p:cNvPr id="16" name="Rectangle 15">
            <a:extLst>
              <a:ext uri="{FF2B5EF4-FFF2-40B4-BE49-F238E27FC236}">
                <a16:creationId xmlns:a16="http://schemas.microsoft.com/office/drawing/2014/main" id="{2B6EBB56-320E-47FB-A59E-BFFDBF3C1AD6}"/>
              </a:ext>
            </a:extLst>
          </p:cNvPr>
          <p:cNvSpPr>
            <a:spLocks noChangeArrowheads="1"/>
          </p:cNvSpPr>
          <p:nvPr/>
        </p:nvSpPr>
        <p:spPr bwMode="auto">
          <a:xfrm>
            <a:off x="5808663" y="6149975"/>
            <a:ext cx="13509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Categorical</a:t>
            </a:r>
          </a:p>
        </p:txBody>
      </p:sp>
      <p:sp>
        <p:nvSpPr>
          <p:cNvPr id="17" name="Rectangle 16">
            <a:extLst>
              <a:ext uri="{FF2B5EF4-FFF2-40B4-BE49-F238E27FC236}">
                <a16:creationId xmlns:a16="http://schemas.microsoft.com/office/drawing/2014/main" id="{72428993-B748-495F-B6AA-62596FEDA1EB}"/>
              </a:ext>
            </a:extLst>
          </p:cNvPr>
          <p:cNvSpPr>
            <a:spLocks noChangeArrowheads="1"/>
          </p:cNvSpPr>
          <p:nvPr/>
        </p:nvSpPr>
        <p:spPr bwMode="auto">
          <a:xfrm>
            <a:off x="7015164" y="5697538"/>
            <a:ext cx="27209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Nothing is measured, no units of measurement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2" grpId="0"/>
      <p:bldP spid="13" grpId="0"/>
      <p:bldP spid="14" grpId="0"/>
      <p:bldP spid="15" grpId="0"/>
      <p:bldP spid="16"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a:extLst>
              <a:ext uri="{FF2B5EF4-FFF2-40B4-BE49-F238E27FC236}">
                <a16:creationId xmlns:a16="http://schemas.microsoft.com/office/drawing/2014/main" id="{F752C639-1093-4222-8CD7-FD510133C5DD}"/>
              </a:ext>
            </a:extLst>
          </p:cNvPr>
          <p:cNvSpPr>
            <a:spLocks noGrp="1"/>
          </p:cNvSpPr>
          <p:nvPr>
            <p:ph sz="quarter" idx="1"/>
          </p:nvPr>
        </p:nvSpPr>
        <p:spPr>
          <a:xfrm>
            <a:off x="1631951" y="115888"/>
            <a:ext cx="8856663" cy="893762"/>
          </a:xfrm>
        </p:spPr>
        <p:txBody>
          <a:bodyPr/>
          <a:lstStyle/>
          <a:p>
            <a:pPr marL="0" indent="0">
              <a:buNone/>
            </a:pPr>
            <a:r>
              <a:rPr lang="en-CA" altLang="en-US"/>
              <a:t>The following table displays data that describes NBA players as of opening day of the 2019 season:</a:t>
            </a:r>
          </a:p>
        </p:txBody>
      </p:sp>
      <p:sp>
        <p:nvSpPr>
          <p:cNvPr id="4" name="Rectangle 3">
            <a:extLst>
              <a:ext uri="{FF2B5EF4-FFF2-40B4-BE49-F238E27FC236}">
                <a16:creationId xmlns:a16="http://schemas.microsoft.com/office/drawing/2014/main" id="{DB2458EE-FE3A-4956-AB58-1ED1D33F2E78}"/>
              </a:ext>
            </a:extLst>
          </p:cNvPr>
          <p:cNvSpPr/>
          <p:nvPr/>
        </p:nvSpPr>
        <p:spPr>
          <a:xfrm>
            <a:off x="1631950" y="1052514"/>
            <a:ext cx="1727200"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CA" dirty="0">
                <a:solidFill>
                  <a:srgbClr val="FF0000"/>
                </a:solidFill>
              </a:rPr>
              <a:t>Players:</a:t>
            </a:r>
          </a:p>
          <a:p>
            <a:pPr algn="ctr" eaLnBrk="1" hangingPunct="1">
              <a:lnSpc>
                <a:spcPct val="150000"/>
              </a:lnSpc>
              <a:defRPr/>
            </a:pPr>
            <a:r>
              <a:rPr lang="en-CA" dirty="0">
                <a:solidFill>
                  <a:srgbClr val="FF0000"/>
                </a:solidFill>
              </a:rPr>
              <a:t>Steph Curry</a:t>
            </a:r>
          </a:p>
          <a:p>
            <a:pPr algn="ctr" eaLnBrk="1" hangingPunct="1">
              <a:lnSpc>
                <a:spcPct val="150000"/>
              </a:lnSpc>
              <a:defRPr/>
            </a:pPr>
            <a:r>
              <a:rPr lang="en-CA" dirty="0">
                <a:solidFill>
                  <a:srgbClr val="FF0000"/>
                </a:solidFill>
              </a:rPr>
              <a:t>Lebron James </a:t>
            </a:r>
          </a:p>
          <a:p>
            <a:pPr algn="ctr" eaLnBrk="1" hangingPunct="1">
              <a:lnSpc>
                <a:spcPct val="150000"/>
              </a:lnSpc>
              <a:defRPr/>
            </a:pPr>
            <a:r>
              <a:rPr lang="en-CA" dirty="0">
                <a:solidFill>
                  <a:srgbClr val="FF0000"/>
                </a:solidFill>
              </a:rPr>
              <a:t>Giannis A.</a:t>
            </a:r>
          </a:p>
          <a:p>
            <a:pPr algn="ctr" eaLnBrk="1" hangingPunct="1">
              <a:lnSpc>
                <a:spcPct val="150000"/>
              </a:lnSpc>
              <a:defRPr/>
            </a:pPr>
            <a:r>
              <a:rPr lang="en-CA" dirty="0">
                <a:solidFill>
                  <a:srgbClr val="FF0000"/>
                </a:solidFill>
              </a:rPr>
              <a:t>Pascal </a:t>
            </a:r>
            <a:r>
              <a:rPr lang="en-CA" dirty="0" err="1">
                <a:solidFill>
                  <a:srgbClr val="FF0000"/>
                </a:solidFill>
              </a:rPr>
              <a:t>Siakim</a:t>
            </a:r>
            <a:endParaRPr lang="en-CA" dirty="0">
              <a:solidFill>
                <a:srgbClr val="FF0000"/>
              </a:solidFill>
            </a:endParaRPr>
          </a:p>
          <a:p>
            <a:pPr algn="ctr" eaLnBrk="1" hangingPunct="1">
              <a:lnSpc>
                <a:spcPct val="150000"/>
              </a:lnSpc>
              <a:defRPr/>
            </a:pPr>
            <a:r>
              <a:rPr lang="en-CA" dirty="0">
                <a:solidFill>
                  <a:srgbClr val="FF0000"/>
                </a:solidFill>
              </a:rPr>
              <a:t>Fred </a:t>
            </a:r>
            <a:r>
              <a:rPr lang="en-CA" dirty="0" err="1">
                <a:solidFill>
                  <a:srgbClr val="FF0000"/>
                </a:solidFill>
              </a:rPr>
              <a:t>Vanfleet</a:t>
            </a:r>
            <a:endParaRPr lang="en-CA" dirty="0">
              <a:solidFill>
                <a:srgbClr val="FF0000"/>
              </a:solidFill>
            </a:endParaRPr>
          </a:p>
          <a:p>
            <a:pPr algn="ctr" eaLnBrk="1" hangingPunct="1">
              <a:lnSpc>
                <a:spcPct val="150000"/>
              </a:lnSpc>
              <a:defRPr/>
            </a:pPr>
            <a:r>
              <a:rPr lang="en-CA" dirty="0">
                <a:solidFill>
                  <a:srgbClr val="FF0000"/>
                </a:solidFill>
              </a:rPr>
              <a:t>Vince Carter</a:t>
            </a:r>
          </a:p>
        </p:txBody>
      </p:sp>
      <p:sp>
        <p:nvSpPr>
          <p:cNvPr id="5" name="Rectangle 4">
            <a:extLst>
              <a:ext uri="{FF2B5EF4-FFF2-40B4-BE49-F238E27FC236}">
                <a16:creationId xmlns:a16="http://schemas.microsoft.com/office/drawing/2014/main" id="{9159D07C-2A63-4550-960C-2AD4D7ACC8E7}"/>
              </a:ext>
            </a:extLst>
          </p:cNvPr>
          <p:cNvSpPr/>
          <p:nvPr/>
        </p:nvSpPr>
        <p:spPr>
          <a:xfrm>
            <a:off x="3359150" y="1052514"/>
            <a:ext cx="1296988"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50000"/>
              </a:lnSpc>
              <a:defRPr/>
            </a:pPr>
            <a:r>
              <a:rPr lang="en-CA" dirty="0">
                <a:solidFill>
                  <a:srgbClr val="FF0000"/>
                </a:solidFill>
              </a:rPr>
              <a:t>Team:</a:t>
            </a:r>
          </a:p>
          <a:p>
            <a:pPr algn="ctr" eaLnBrk="1" hangingPunct="1">
              <a:lnSpc>
                <a:spcPct val="150000"/>
              </a:lnSpc>
              <a:defRPr/>
            </a:pPr>
            <a:r>
              <a:rPr lang="en-CA" dirty="0">
                <a:solidFill>
                  <a:srgbClr val="FF0000"/>
                </a:solidFill>
              </a:rPr>
              <a:t>Warriors</a:t>
            </a:r>
          </a:p>
          <a:p>
            <a:pPr algn="ctr" eaLnBrk="1" hangingPunct="1">
              <a:lnSpc>
                <a:spcPct val="150000"/>
              </a:lnSpc>
              <a:defRPr/>
            </a:pPr>
            <a:r>
              <a:rPr lang="en-CA" dirty="0">
                <a:solidFill>
                  <a:srgbClr val="FF0000"/>
                </a:solidFill>
              </a:rPr>
              <a:t>Lakers</a:t>
            </a:r>
          </a:p>
          <a:p>
            <a:pPr algn="ctr" eaLnBrk="1" hangingPunct="1">
              <a:lnSpc>
                <a:spcPct val="150000"/>
              </a:lnSpc>
              <a:defRPr/>
            </a:pPr>
            <a:r>
              <a:rPr lang="en-CA" dirty="0">
                <a:solidFill>
                  <a:srgbClr val="FF0000"/>
                </a:solidFill>
              </a:rPr>
              <a:t>Bucks</a:t>
            </a:r>
          </a:p>
          <a:p>
            <a:pPr algn="ctr" eaLnBrk="1" hangingPunct="1">
              <a:lnSpc>
                <a:spcPct val="150000"/>
              </a:lnSpc>
              <a:defRPr/>
            </a:pPr>
            <a:r>
              <a:rPr lang="en-CA" dirty="0">
                <a:solidFill>
                  <a:srgbClr val="FF0000"/>
                </a:solidFill>
              </a:rPr>
              <a:t>Raptors</a:t>
            </a:r>
          </a:p>
          <a:p>
            <a:pPr algn="ctr" eaLnBrk="1" hangingPunct="1">
              <a:lnSpc>
                <a:spcPct val="150000"/>
              </a:lnSpc>
              <a:defRPr/>
            </a:pPr>
            <a:r>
              <a:rPr lang="en-CA" dirty="0">
                <a:solidFill>
                  <a:srgbClr val="FF0000"/>
                </a:solidFill>
              </a:rPr>
              <a:t>Raptors</a:t>
            </a:r>
          </a:p>
          <a:p>
            <a:pPr algn="ctr" eaLnBrk="1" hangingPunct="1">
              <a:lnSpc>
                <a:spcPct val="150000"/>
              </a:lnSpc>
              <a:defRPr/>
            </a:pPr>
            <a:r>
              <a:rPr lang="en-CA" dirty="0">
                <a:solidFill>
                  <a:srgbClr val="FF0000"/>
                </a:solidFill>
              </a:rPr>
              <a:t>Hawks</a:t>
            </a:r>
          </a:p>
        </p:txBody>
      </p:sp>
      <p:sp>
        <p:nvSpPr>
          <p:cNvPr id="6" name="Rectangle 5">
            <a:extLst>
              <a:ext uri="{FF2B5EF4-FFF2-40B4-BE49-F238E27FC236}">
                <a16:creationId xmlns:a16="http://schemas.microsoft.com/office/drawing/2014/main" id="{41ABC853-75CD-4FF9-856B-8E7BE83D05EC}"/>
              </a:ext>
            </a:extLst>
          </p:cNvPr>
          <p:cNvSpPr/>
          <p:nvPr/>
        </p:nvSpPr>
        <p:spPr>
          <a:xfrm>
            <a:off x="4656139" y="1052514"/>
            <a:ext cx="1584325"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50000"/>
              </a:lnSpc>
              <a:defRPr/>
            </a:pPr>
            <a:r>
              <a:rPr lang="en-CA" dirty="0">
                <a:solidFill>
                  <a:srgbClr val="FF0000"/>
                </a:solidFill>
              </a:rPr>
              <a:t>Position:</a:t>
            </a:r>
          </a:p>
          <a:p>
            <a:pPr algn="ctr" eaLnBrk="1" hangingPunct="1">
              <a:lnSpc>
                <a:spcPct val="150000"/>
              </a:lnSpc>
              <a:defRPr/>
            </a:pPr>
            <a:r>
              <a:rPr lang="en-CA" dirty="0">
                <a:solidFill>
                  <a:srgbClr val="FF0000"/>
                </a:solidFill>
              </a:rPr>
              <a:t>Guard</a:t>
            </a:r>
          </a:p>
          <a:p>
            <a:pPr algn="ctr" eaLnBrk="1" hangingPunct="1">
              <a:lnSpc>
                <a:spcPct val="150000"/>
              </a:lnSpc>
              <a:defRPr/>
            </a:pPr>
            <a:r>
              <a:rPr lang="en-CA" dirty="0">
                <a:solidFill>
                  <a:srgbClr val="FF0000"/>
                </a:solidFill>
              </a:rPr>
              <a:t>Guard</a:t>
            </a:r>
          </a:p>
          <a:p>
            <a:pPr algn="ctr" eaLnBrk="1" hangingPunct="1">
              <a:lnSpc>
                <a:spcPct val="150000"/>
              </a:lnSpc>
              <a:defRPr/>
            </a:pPr>
            <a:r>
              <a:rPr lang="en-CA" dirty="0">
                <a:solidFill>
                  <a:srgbClr val="FF0000"/>
                </a:solidFill>
              </a:rPr>
              <a:t>Forward</a:t>
            </a:r>
          </a:p>
          <a:p>
            <a:pPr algn="ctr" eaLnBrk="1" hangingPunct="1">
              <a:lnSpc>
                <a:spcPct val="150000"/>
              </a:lnSpc>
              <a:defRPr/>
            </a:pPr>
            <a:r>
              <a:rPr lang="en-CA" dirty="0">
                <a:solidFill>
                  <a:srgbClr val="FF0000"/>
                </a:solidFill>
              </a:rPr>
              <a:t>Forward</a:t>
            </a:r>
          </a:p>
          <a:p>
            <a:pPr algn="ctr" eaLnBrk="1" hangingPunct="1">
              <a:lnSpc>
                <a:spcPct val="150000"/>
              </a:lnSpc>
              <a:defRPr/>
            </a:pPr>
            <a:r>
              <a:rPr lang="en-CA" dirty="0">
                <a:solidFill>
                  <a:srgbClr val="FF0000"/>
                </a:solidFill>
              </a:rPr>
              <a:t>Guard</a:t>
            </a:r>
          </a:p>
          <a:p>
            <a:pPr algn="ctr" eaLnBrk="1" hangingPunct="1">
              <a:lnSpc>
                <a:spcPct val="150000"/>
              </a:lnSpc>
              <a:defRPr/>
            </a:pPr>
            <a:r>
              <a:rPr lang="en-CA" dirty="0">
                <a:solidFill>
                  <a:srgbClr val="FF0000"/>
                </a:solidFill>
              </a:rPr>
              <a:t>Sm. Forward</a:t>
            </a:r>
          </a:p>
        </p:txBody>
      </p:sp>
      <p:sp>
        <p:nvSpPr>
          <p:cNvPr id="7" name="Rectangle 6">
            <a:extLst>
              <a:ext uri="{FF2B5EF4-FFF2-40B4-BE49-F238E27FC236}">
                <a16:creationId xmlns:a16="http://schemas.microsoft.com/office/drawing/2014/main" id="{FB3BFDF9-9465-4663-9BAE-E933C9B4F158}"/>
              </a:ext>
            </a:extLst>
          </p:cNvPr>
          <p:cNvSpPr/>
          <p:nvPr/>
        </p:nvSpPr>
        <p:spPr>
          <a:xfrm>
            <a:off x="6240463" y="1052514"/>
            <a:ext cx="647700"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50000"/>
              </a:lnSpc>
              <a:defRPr/>
            </a:pPr>
            <a:r>
              <a:rPr lang="en-CA" dirty="0">
                <a:solidFill>
                  <a:srgbClr val="FF0000"/>
                </a:solidFill>
              </a:rPr>
              <a:t>Age</a:t>
            </a:r>
          </a:p>
          <a:p>
            <a:pPr algn="ctr" eaLnBrk="1" hangingPunct="1">
              <a:lnSpc>
                <a:spcPct val="150000"/>
              </a:lnSpc>
              <a:defRPr/>
            </a:pPr>
            <a:r>
              <a:rPr lang="en-CA" dirty="0">
                <a:solidFill>
                  <a:srgbClr val="FF0000"/>
                </a:solidFill>
              </a:rPr>
              <a:t>31</a:t>
            </a:r>
          </a:p>
          <a:p>
            <a:pPr algn="ctr" eaLnBrk="1" hangingPunct="1">
              <a:lnSpc>
                <a:spcPct val="150000"/>
              </a:lnSpc>
              <a:defRPr/>
            </a:pPr>
            <a:r>
              <a:rPr lang="en-CA" dirty="0">
                <a:solidFill>
                  <a:srgbClr val="FF0000"/>
                </a:solidFill>
              </a:rPr>
              <a:t>34</a:t>
            </a:r>
          </a:p>
          <a:p>
            <a:pPr algn="ctr" eaLnBrk="1" hangingPunct="1">
              <a:lnSpc>
                <a:spcPct val="150000"/>
              </a:lnSpc>
              <a:defRPr/>
            </a:pPr>
            <a:r>
              <a:rPr lang="en-CA" dirty="0">
                <a:solidFill>
                  <a:srgbClr val="FF0000"/>
                </a:solidFill>
              </a:rPr>
              <a:t>24</a:t>
            </a:r>
          </a:p>
          <a:p>
            <a:pPr algn="ctr" eaLnBrk="1" hangingPunct="1">
              <a:lnSpc>
                <a:spcPct val="150000"/>
              </a:lnSpc>
              <a:defRPr/>
            </a:pPr>
            <a:r>
              <a:rPr lang="en-CA" dirty="0">
                <a:solidFill>
                  <a:srgbClr val="FF0000"/>
                </a:solidFill>
              </a:rPr>
              <a:t>25</a:t>
            </a:r>
          </a:p>
          <a:p>
            <a:pPr algn="ctr" eaLnBrk="1" hangingPunct="1">
              <a:lnSpc>
                <a:spcPct val="150000"/>
              </a:lnSpc>
              <a:defRPr/>
            </a:pPr>
            <a:r>
              <a:rPr lang="en-CA" dirty="0">
                <a:solidFill>
                  <a:srgbClr val="FF0000"/>
                </a:solidFill>
              </a:rPr>
              <a:t>25</a:t>
            </a:r>
          </a:p>
          <a:p>
            <a:pPr algn="ctr" eaLnBrk="1" hangingPunct="1">
              <a:lnSpc>
                <a:spcPct val="150000"/>
              </a:lnSpc>
              <a:defRPr/>
            </a:pPr>
            <a:r>
              <a:rPr lang="en-CA" dirty="0">
                <a:solidFill>
                  <a:srgbClr val="FF0000"/>
                </a:solidFill>
              </a:rPr>
              <a:t>41</a:t>
            </a:r>
          </a:p>
        </p:txBody>
      </p:sp>
      <p:sp>
        <p:nvSpPr>
          <p:cNvPr id="8" name="Rectangle 7">
            <a:extLst>
              <a:ext uri="{FF2B5EF4-FFF2-40B4-BE49-F238E27FC236}">
                <a16:creationId xmlns:a16="http://schemas.microsoft.com/office/drawing/2014/main" id="{5EDEE5B0-B847-4E5A-A4BA-CE70908DB225}"/>
              </a:ext>
            </a:extLst>
          </p:cNvPr>
          <p:cNvSpPr/>
          <p:nvPr/>
        </p:nvSpPr>
        <p:spPr>
          <a:xfrm>
            <a:off x="6888164" y="1052514"/>
            <a:ext cx="1000125"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50000"/>
              </a:lnSpc>
              <a:defRPr/>
            </a:pPr>
            <a:r>
              <a:rPr lang="en-CA" dirty="0">
                <a:solidFill>
                  <a:srgbClr val="FF0000"/>
                </a:solidFill>
              </a:rPr>
              <a:t>Height:</a:t>
            </a:r>
          </a:p>
          <a:p>
            <a:pPr algn="ctr" eaLnBrk="1" hangingPunct="1">
              <a:lnSpc>
                <a:spcPct val="150000"/>
              </a:lnSpc>
              <a:defRPr/>
            </a:pPr>
            <a:r>
              <a:rPr lang="en-CA" dirty="0">
                <a:solidFill>
                  <a:srgbClr val="FF0000"/>
                </a:solidFill>
              </a:rPr>
              <a:t>6’3” 6’8” 6’11” 6’9” 6’0” 6’6”</a:t>
            </a:r>
          </a:p>
        </p:txBody>
      </p:sp>
      <p:sp>
        <p:nvSpPr>
          <p:cNvPr id="9" name="Rectangle 8">
            <a:extLst>
              <a:ext uri="{FF2B5EF4-FFF2-40B4-BE49-F238E27FC236}">
                <a16:creationId xmlns:a16="http://schemas.microsoft.com/office/drawing/2014/main" id="{151E8062-5388-402C-8A3A-190261CA6E61}"/>
              </a:ext>
            </a:extLst>
          </p:cNvPr>
          <p:cNvSpPr/>
          <p:nvPr/>
        </p:nvSpPr>
        <p:spPr>
          <a:xfrm>
            <a:off x="7888289" y="1052514"/>
            <a:ext cx="1087437"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50000"/>
              </a:lnSpc>
              <a:defRPr/>
            </a:pPr>
            <a:r>
              <a:rPr lang="en-CA" dirty="0">
                <a:solidFill>
                  <a:srgbClr val="FF0000"/>
                </a:solidFill>
              </a:rPr>
              <a:t>Weight:</a:t>
            </a:r>
          </a:p>
          <a:p>
            <a:pPr algn="ctr" eaLnBrk="1" hangingPunct="1">
              <a:lnSpc>
                <a:spcPct val="150000"/>
              </a:lnSpc>
              <a:defRPr/>
            </a:pPr>
            <a:r>
              <a:rPr lang="en-CA" dirty="0">
                <a:solidFill>
                  <a:srgbClr val="FF0000"/>
                </a:solidFill>
              </a:rPr>
              <a:t>190</a:t>
            </a:r>
          </a:p>
          <a:p>
            <a:pPr algn="ctr" eaLnBrk="1" hangingPunct="1">
              <a:lnSpc>
                <a:spcPct val="150000"/>
              </a:lnSpc>
              <a:defRPr/>
            </a:pPr>
            <a:r>
              <a:rPr lang="en-CA" dirty="0">
                <a:solidFill>
                  <a:srgbClr val="FF0000"/>
                </a:solidFill>
              </a:rPr>
              <a:t>250</a:t>
            </a:r>
          </a:p>
          <a:p>
            <a:pPr algn="ctr" eaLnBrk="1" hangingPunct="1">
              <a:lnSpc>
                <a:spcPct val="150000"/>
              </a:lnSpc>
              <a:defRPr/>
            </a:pPr>
            <a:r>
              <a:rPr lang="en-CA" dirty="0">
                <a:solidFill>
                  <a:srgbClr val="FF0000"/>
                </a:solidFill>
              </a:rPr>
              <a:t>242</a:t>
            </a:r>
          </a:p>
          <a:p>
            <a:pPr algn="ctr" eaLnBrk="1" hangingPunct="1">
              <a:lnSpc>
                <a:spcPct val="150000"/>
              </a:lnSpc>
              <a:defRPr/>
            </a:pPr>
            <a:r>
              <a:rPr lang="en-CA" dirty="0">
                <a:solidFill>
                  <a:srgbClr val="FF0000"/>
                </a:solidFill>
              </a:rPr>
              <a:t>229</a:t>
            </a:r>
          </a:p>
          <a:p>
            <a:pPr algn="ctr" eaLnBrk="1" hangingPunct="1">
              <a:lnSpc>
                <a:spcPct val="150000"/>
              </a:lnSpc>
              <a:defRPr/>
            </a:pPr>
            <a:r>
              <a:rPr lang="en-CA" dirty="0">
                <a:solidFill>
                  <a:srgbClr val="FF0000"/>
                </a:solidFill>
              </a:rPr>
              <a:t>190</a:t>
            </a:r>
          </a:p>
          <a:p>
            <a:pPr algn="ctr" eaLnBrk="1" hangingPunct="1">
              <a:lnSpc>
                <a:spcPct val="150000"/>
              </a:lnSpc>
              <a:defRPr/>
            </a:pPr>
            <a:r>
              <a:rPr lang="en-CA" dirty="0">
                <a:solidFill>
                  <a:srgbClr val="FF0000"/>
                </a:solidFill>
              </a:rPr>
              <a:t>220</a:t>
            </a:r>
          </a:p>
        </p:txBody>
      </p:sp>
      <p:sp>
        <p:nvSpPr>
          <p:cNvPr id="10" name="Rectangle 9">
            <a:extLst>
              <a:ext uri="{FF2B5EF4-FFF2-40B4-BE49-F238E27FC236}">
                <a16:creationId xmlns:a16="http://schemas.microsoft.com/office/drawing/2014/main" id="{1956E769-EE69-4559-9579-63B002A11A2E}"/>
              </a:ext>
            </a:extLst>
          </p:cNvPr>
          <p:cNvSpPr/>
          <p:nvPr/>
        </p:nvSpPr>
        <p:spPr>
          <a:xfrm>
            <a:off x="8975726" y="1052514"/>
            <a:ext cx="1000125" cy="2860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50000"/>
              </a:lnSpc>
              <a:defRPr/>
            </a:pPr>
            <a:r>
              <a:rPr lang="en-CA" dirty="0">
                <a:solidFill>
                  <a:srgbClr val="FF0000"/>
                </a:solidFill>
              </a:rPr>
              <a:t>Salary:</a:t>
            </a:r>
          </a:p>
          <a:p>
            <a:pPr algn="ctr" eaLnBrk="1" hangingPunct="1">
              <a:lnSpc>
                <a:spcPct val="150000"/>
              </a:lnSpc>
              <a:defRPr/>
            </a:pPr>
            <a:r>
              <a:rPr lang="en-CA" dirty="0">
                <a:solidFill>
                  <a:srgbClr val="FF0000"/>
                </a:solidFill>
              </a:rPr>
              <a:t>37.5m</a:t>
            </a:r>
          </a:p>
          <a:p>
            <a:pPr algn="ctr" eaLnBrk="1" hangingPunct="1">
              <a:lnSpc>
                <a:spcPct val="150000"/>
              </a:lnSpc>
              <a:defRPr/>
            </a:pPr>
            <a:r>
              <a:rPr lang="en-CA" dirty="0">
                <a:solidFill>
                  <a:srgbClr val="FF0000"/>
                </a:solidFill>
              </a:rPr>
              <a:t>35.7m</a:t>
            </a:r>
          </a:p>
          <a:p>
            <a:pPr algn="ctr" eaLnBrk="1" hangingPunct="1">
              <a:lnSpc>
                <a:spcPct val="150000"/>
              </a:lnSpc>
              <a:defRPr/>
            </a:pPr>
            <a:r>
              <a:rPr lang="en-CA" dirty="0">
                <a:solidFill>
                  <a:srgbClr val="FF0000"/>
                </a:solidFill>
              </a:rPr>
              <a:t>24.2m</a:t>
            </a:r>
          </a:p>
          <a:p>
            <a:pPr algn="ctr" eaLnBrk="1" hangingPunct="1">
              <a:lnSpc>
                <a:spcPct val="150000"/>
              </a:lnSpc>
              <a:defRPr/>
            </a:pPr>
            <a:r>
              <a:rPr lang="en-CA" dirty="0">
                <a:solidFill>
                  <a:srgbClr val="FF0000"/>
                </a:solidFill>
              </a:rPr>
              <a:t>1.2m</a:t>
            </a:r>
          </a:p>
          <a:p>
            <a:pPr algn="ctr" eaLnBrk="1" hangingPunct="1">
              <a:lnSpc>
                <a:spcPct val="150000"/>
              </a:lnSpc>
              <a:defRPr/>
            </a:pPr>
            <a:r>
              <a:rPr lang="en-CA" dirty="0">
                <a:solidFill>
                  <a:srgbClr val="FF0000"/>
                </a:solidFill>
              </a:rPr>
              <a:t>9.3m</a:t>
            </a:r>
          </a:p>
          <a:p>
            <a:pPr algn="ctr" eaLnBrk="1" hangingPunct="1">
              <a:lnSpc>
                <a:spcPct val="150000"/>
              </a:lnSpc>
              <a:defRPr/>
            </a:pPr>
            <a:r>
              <a:rPr lang="en-CA" dirty="0">
                <a:solidFill>
                  <a:srgbClr val="FF0000"/>
                </a:solidFill>
              </a:rPr>
              <a:t>4.3m</a:t>
            </a:r>
          </a:p>
        </p:txBody>
      </p:sp>
      <p:cxnSp>
        <p:nvCxnSpPr>
          <p:cNvPr id="12" name="Straight Connector 11">
            <a:extLst>
              <a:ext uri="{FF2B5EF4-FFF2-40B4-BE49-F238E27FC236}">
                <a16:creationId xmlns:a16="http://schemas.microsoft.com/office/drawing/2014/main" id="{CE425D38-DA07-444F-B007-AEAEC550D164}"/>
              </a:ext>
            </a:extLst>
          </p:cNvPr>
          <p:cNvCxnSpPr/>
          <p:nvPr/>
        </p:nvCxnSpPr>
        <p:spPr>
          <a:xfrm>
            <a:off x="1641475" y="1484313"/>
            <a:ext cx="83439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779" name="TextBox 12">
            <a:extLst>
              <a:ext uri="{FF2B5EF4-FFF2-40B4-BE49-F238E27FC236}">
                <a16:creationId xmlns:a16="http://schemas.microsoft.com/office/drawing/2014/main" id="{D2C0F5CB-BAD3-4439-B527-06916C55FA71}"/>
              </a:ext>
            </a:extLst>
          </p:cNvPr>
          <p:cNvSpPr txBox="1">
            <a:spLocks noChangeArrowheads="1"/>
          </p:cNvSpPr>
          <p:nvPr/>
        </p:nvSpPr>
        <p:spPr bwMode="auto">
          <a:xfrm>
            <a:off x="1641475" y="3956050"/>
            <a:ext cx="6985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t>What individuals does this data set describe?</a:t>
            </a:r>
          </a:p>
        </p:txBody>
      </p:sp>
      <p:sp>
        <p:nvSpPr>
          <p:cNvPr id="32780" name="TextBox 13">
            <a:extLst>
              <a:ext uri="{FF2B5EF4-FFF2-40B4-BE49-F238E27FC236}">
                <a16:creationId xmlns:a16="http://schemas.microsoft.com/office/drawing/2014/main" id="{28946E6D-972C-4116-9C58-DBE12C655E6F}"/>
              </a:ext>
            </a:extLst>
          </p:cNvPr>
          <p:cNvSpPr txBox="1">
            <a:spLocks noChangeArrowheads="1"/>
          </p:cNvSpPr>
          <p:nvPr/>
        </p:nvSpPr>
        <p:spPr bwMode="auto">
          <a:xfrm>
            <a:off x="1703388" y="4868864"/>
            <a:ext cx="8343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t>Identify the variables recorded.  Label each as “categorical” or “quantitative”</a:t>
            </a:r>
          </a:p>
        </p:txBody>
      </p:sp>
      <p:sp>
        <p:nvSpPr>
          <p:cNvPr id="32781" name="TextBox 14">
            <a:extLst>
              <a:ext uri="{FF2B5EF4-FFF2-40B4-BE49-F238E27FC236}">
                <a16:creationId xmlns:a16="http://schemas.microsoft.com/office/drawing/2014/main" id="{D0245092-A788-4567-A351-BF4C57CA15F5}"/>
              </a:ext>
            </a:extLst>
          </p:cNvPr>
          <p:cNvSpPr txBox="1">
            <a:spLocks noChangeArrowheads="1"/>
          </p:cNvSpPr>
          <p:nvPr/>
        </p:nvSpPr>
        <p:spPr bwMode="auto">
          <a:xfrm>
            <a:off x="1711325" y="5157788"/>
            <a:ext cx="83454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t>Indicate the units of measurement for each quantitative variables</a:t>
            </a:r>
          </a:p>
        </p:txBody>
      </p:sp>
      <p:sp>
        <p:nvSpPr>
          <p:cNvPr id="16" name="TextBox 15">
            <a:extLst>
              <a:ext uri="{FF2B5EF4-FFF2-40B4-BE49-F238E27FC236}">
                <a16:creationId xmlns:a16="http://schemas.microsoft.com/office/drawing/2014/main" id="{4961B188-AC57-417A-A2F7-CA25B38BA9F3}"/>
              </a:ext>
            </a:extLst>
          </p:cNvPr>
          <p:cNvSpPr txBox="1">
            <a:spLocks noChangeArrowheads="1"/>
          </p:cNvSpPr>
          <p:nvPr/>
        </p:nvSpPr>
        <p:spPr bwMode="auto">
          <a:xfrm>
            <a:off x="1703388" y="4379913"/>
            <a:ext cx="56626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NBA players (on opening day of 2019 season)</a:t>
            </a:r>
          </a:p>
        </p:txBody>
      </p:sp>
      <p:sp>
        <p:nvSpPr>
          <p:cNvPr id="17" name="TextBox 16">
            <a:extLst>
              <a:ext uri="{FF2B5EF4-FFF2-40B4-BE49-F238E27FC236}">
                <a16:creationId xmlns:a16="http://schemas.microsoft.com/office/drawing/2014/main" id="{634EDA26-091E-40E6-928F-BAFC80CF24FD}"/>
              </a:ext>
            </a:extLst>
          </p:cNvPr>
          <p:cNvSpPr txBox="1">
            <a:spLocks noChangeArrowheads="1"/>
          </p:cNvSpPr>
          <p:nvPr/>
        </p:nvSpPr>
        <p:spPr bwMode="auto">
          <a:xfrm>
            <a:off x="1703389" y="5516564"/>
            <a:ext cx="1512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Categorical:</a:t>
            </a:r>
          </a:p>
        </p:txBody>
      </p:sp>
      <p:sp>
        <p:nvSpPr>
          <p:cNvPr id="18" name="TextBox 17">
            <a:extLst>
              <a:ext uri="{FF2B5EF4-FFF2-40B4-BE49-F238E27FC236}">
                <a16:creationId xmlns:a16="http://schemas.microsoft.com/office/drawing/2014/main" id="{3833A220-B602-4719-9334-8709DC077058}"/>
              </a:ext>
            </a:extLst>
          </p:cNvPr>
          <p:cNvSpPr txBox="1">
            <a:spLocks noChangeArrowheads="1"/>
          </p:cNvSpPr>
          <p:nvPr/>
        </p:nvSpPr>
        <p:spPr bwMode="auto">
          <a:xfrm>
            <a:off x="1703389" y="5805489"/>
            <a:ext cx="1512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Players</a:t>
            </a:r>
          </a:p>
        </p:txBody>
      </p:sp>
      <p:sp>
        <p:nvSpPr>
          <p:cNvPr id="19" name="TextBox 18">
            <a:extLst>
              <a:ext uri="{FF2B5EF4-FFF2-40B4-BE49-F238E27FC236}">
                <a16:creationId xmlns:a16="http://schemas.microsoft.com/office/drawing/2014/main" id="{EAB0C7E0-1624-4BFC-B6C3-1800FE70FA7B}"/>
              </a:ext>
            </a:extLst>
          </p:cNvPr>
          <p:cNvSpPr txBox="1">
            <a:spLocks noChangeArrowheads="1"/>
          </p:cNvSpPr>
          <p:nvPr/>
        </p:nvSpPr>
        <p:spPr bwMode="auto">
          <a:xfrm>
            <a:off x="1703389" y="6092825"/>
            <a:ext cx="1512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Team</a:t>
            </a:r>
          </a:p>
        </p:txBody>
      </p:sp>
      <p:sp>
        <p:nvSpPr>
          <p:cNvPr id="20" name="TextBox 19">
            <a:extLst>
              <a:ext uri="{FF2B5EF4-FFF2-40B4-BE49-F238E27FC236}">
                <a16:creationId xmlns:a16="http://schemas.microsoft.com/office/drawing/2014/main" id="{841AA6C7-F432-4E71-98F9-985CB51B24F1}"/>
              </a:ext>
            </a:extLst>
          </p:cNvPr>
          <p:cNvSpPr txBox="1">
            <a:spLocks noChangeArrowheads="1"/>
          </p:cNvSpPr>
          <p:nvPr/>
        </p:nvSpPr>
        <p:spPr bwMode="auto">
          <a:xfrm>
            <a:off x="1703389" y="6381750"/>
            <a:ext cx="15128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Position</a:t>
            </a:r>
          </a:p>
        </p:txBody>
      </p:sp>
      <p:sp>
        <p:nvSpPr>
          <p:cNvPr id="21" name="TextBox 20">
            <a:extLst>
              <a:ext uri="{FF2B5EF4-FFF2-40B4-BE49-F238E27FC236}">
                <a16:creationId xmlns:a16="http://schemas.microsoft.com/office/drawing/2014/main" id="{49618C45-EB39-41E8-8C7B-3D1E1F1627B2}"/>
              </a:ext>
            </a:extLst>
          </p:cNvPr>
          <p:cNvSpPr txBox="1">
            <a:spLocks noChangeArrowheads="1"/>
          </p:cNvSpPr>
          <p:nvPr/>
        </p:nvSpPr>
        <p:spPr bwMode="auto">
          <a:xfrm>
            <a:off x="4511675" y="5516564"/>
            <a:ext cx="15128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Qualitative</a:t>
            </a:r>
          </a:p>
        </p:txBody>
      </p:sp>
      <p:sp>
        <p:nvSpPr>
          <p:cNvPr id="22" name="TextBox 21">
            <a:extLst>
              <a:ext uri="{FF2B5EF4-FFF2-40B4-BE49-F238E27FC236}">
                <a16:creationId xmlns:a16="http://schemas.microsoft.com/office/drawing/2014/main" id="{79A4D138-A420-4443-852C-A932A3519708}"/>
              </a:ext>
            </a:extLst>
          </p:cNvPr>
          <p:cNvSpPr txBox="1">
            <a:spLocks noChangeArrowheads="1"/>
          </p:cNvSpPr>
          <p:nvPr/>
        </p:nvSpPr>
        <p:spPr bwMode="auto">
          <a:xfrm>
            <a:off x="4151314" y="5805489"/>
            <a:ext cx="1512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Age</a:t>
            </a:r>
          </a:p>
        </p:txBody>
      </p:sp>
      <p:sp>
        <p:nvSpPr>
          <p:cNvPr id="23" name="TextBox 22">
            <a:extLst>
              <a:ext uri="{FF2B5EF4-FFF2-40B4-BE49-F238E27FC236}">
                <a16:creationId xmlns:a16="http://schemas.microsoft.com/office/drawing/2014/main" id="{E6234A5C-6145-47BB-93B3-6C7EF54C7C1C}"/>
              </a:ext>
            </a:extLst>
          </p:cNvPr>
          <p:cNvSpPr txBox="1">
            <a:spLocks noChangeArrowheads="1"/>
          </p:cNvSpPr>
          <p:nvPr/>
        </p:nvSpPr>
        <p:spPr bwMode="auto">
          <a:xfrm>
            <a:off x="4738688" y="5815013"/>
            <a:ext cx="1511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(Years)</a:t>
            </a:r>
          </a:p>
        </p:txBody>
      </p:sp>
      <p:sp>
        <p:nvSpPr>
          <p:cNvPr id="24" name="TextBox 23">
            <a:extLst>
              <a:ext uri="{FF2B5EF4-FFF2-40B4-BE49-F238E27FC236}">
                <a16:creationId xmlns:a16="http://schemas.microsoft.com/office/drawing/2014/main" id="{F5450129-772A-4982-90BF-330B3ABEA00A}"/>
              </a:ext>
            </a:extLst>
          </p:cNvPr>
          <p:cNvSpPr txBox="1">
            <a:spLocks noChangeArrowheads="1"/>
          </p:cNvSpPr>
          <p:nvPr/>
        </p:nvSpPr>
        <p:spPr bwMode="auto">
          <a:xfrm>
            <a:off x="4151314" y="6138863"/>
            <a:ext cx="15128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Height</a:t>
            </a:r>
          </a:p>
        </p:txBody>
      </p:sp>
      <p:sp>
        <p:nvSpPr>
          <p:cNvPr id="25" name="TextBox 24">
            <a:extLst>
              <a:ext uri="{FF2B5EF4-FFF2-40B4-BE49-F238E27FC236}">
                <a16:creationId xmlns:a16="http://schemas.microsoft.com/office/drawing/2014/main" id="{5305D08A-A6EB-4204-B491-A10F10D3A16D}"/>
              </a:ext>
            </a:extLst>
          </p:cNvPr>
          <p:cNvSpPr txBox="1">
            <a:spLocks noChangeArrowheads="1"/>
          </p:cNvSpPr>
          <p:nvPr/>
        </p:nvSpPr>
        <p:spPr bwMode="auto">
          <a:xfrm>
            <a:off x="4908550" y="6138863"/>
            <a:ext cx="21399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(Feet &amp; Inches)</a:t>
            </a:r>
          </a:p>
        </p:txBody>
      </p:sp>
      <p:sp>
        <p:nvSpPr>
          <p:cNvPr id="26" name="TextBox 25">
            <a:extLst>
              <a:ext uri="{FF2B5EF4-FFF2-40B4-BE49-F238E27FC236}">
                <a16:creationId xmlns:a16="http://schemas.microsoft.com/office/drawing/2014/main" id="{BCBBE9FE-D06D-417E-B827-E68196ECBC1A}"/>
              </a:ext>
            </a:extLst>
          </p:cNvPr>
          <p:cNvSpPr txBox="1">
            <a:spLocks noChangeArrowheads="1"/>
          </p:cNvSpPr>
          <p:nvPr/>
        </p:nvSpPr>
        <p:spPr bwMode="auto">
          <a:xfrm>
            <a:off x="4151314" y="6443664"/>
            <a:ext cx="1512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Weight</a:t>
            </a:r>
          </a:p>
        </p:txBody>
      </p:sp>
      <p:sp>
        <p:nvSpPr>
          <p:cNvPr id="27" name="TextBox 26">
            <a:extLst>
              <a:ext uri="{FF2B5EF4-FFF2-40B4-BE49-F238E27FC236}">
                <a16:creationId xmlns:a16="http://schemas.microsoft.com/office/drawing/2014/main" id="{CE85A786-BB2B-433F-B579-955361FC4962}"/>
              </a:ext>
            </a:extLst>
          </p:cNvPr>
          <p:cNvSpPr txBox="1">
            <a:spLocks noChangeArrowheads="1"/>
          </p:cNvSpPr>
          <p:nvPr/>
        </p:nvSpPr>
        <p:spPr bwMode="auto">
          <a:xfrm>
            <a:off x="4943475" y="6443664"/>
            <a:ext cx="21415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(lbs)</a:t>
            </a:r>
          </a:p>
        </p:txBody>
      </p:sp>
      <p:sp>
        <p:nvSpPr>
          <p:cNvPr id="28" name="TextBox 27">
            <a:extLst>
              <a:ext uri="{FF2B5EF4-FFF2-40B4-BE49-F238E27FC236}">
                <a16:creationId xmlns:a16="http://schemas.microsoft.com/office/drawing/2014/main" id="{C2E53B6D-CF8C-4D1A-923C-BEFC5246713A}"/>
              </a:ext>
            </a:extLst>
          </p:cNvPr>
          <p:cNvSpPr txBox="1">
            <a:spLocks noChangeArrowheads="1"/>
          </p:cNvSpPr>
          <p:nvPr/>
        </p:nvSpPr>
        <p:spPr bwMode="auto">
          <a:xfrm>
            <a:off x="6743700" y="5789613"/>
            <a:ext cx="15128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Salary</a:t>
            </a:r>
          </a:p>
        </p:txBody>
      </p:sp>
      <p:sp>
        <p:nvSpPr>
          <p:cNvPr id="29" name="TextBox 28">
            <a:extLst>
              <a:ext uri="{FF2B5EF4-FFF2-40B4-BE49-F238E27FC236}">
                <a16:creationId xmlns:a16="http://schemas.microsoft.com/office/drawing/2014/main" id="{D79A1208-560B-4BC4-85CB-C92C89C2321A}"/>
              </a:ext>
            </a:extLst>
          </p:cNvPr>
          <p:cNvSpPr txBox="1">
            <a:spLocks noChangeArrowheads="1"/>
          </p:cNvSpPr>
          <p:nvPr/>
        </p:nvSpPr>
        <p:spPr bwMode="auto">
          <a:xfrm>
            <a:off x="7481889" y="5789613"/>
            <a:ext cx="15128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CA" altLang="en-US">
                <a:solidFill>
                  <a:srgbClr val="FF0000"/>
                </a:solidFill>
              </a:rPr>
              <a:t>(Million of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fade">
                                      <p:cBhvr>
                                        <p:cTn id="42" dur="500"/>
                                        <p:tgtEl>
                                          <p:spTgt spid="2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500"/>
                                        <p:tgtEl>
                                          <p:spTgt spid="2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500"/>
                                        <p:tgtEl>
                                          <p:spTgt spid="2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fade">
                                      <p:cBhvr>
                                        <p:cTn id="57" dur="500"/>
                                        <p:tgtEl>
                                          <p:spTgt spid="2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fade">
                                      <p:cBhvr>
                                        <p:cTn id="62" dur="500"/>
                                        <p:tgtEl>
                                          <p:spTgt spid="2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fade">
                                      <p:cBhvr>
                                        <p:cTn id="67" dur="500"/>
                                        <p:tgtEl>
                                          <p:spTgt spid="2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fade">
                                      <p:cBhvr>
                                        <p:cTn id="7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08A88-FB53-4D81-BA5F-08FF5C09A71B}"/>
              </a:ext>
            </a:extLst>
          </p:cNvPr>
          <p:cNvSpPr>
            <a:spLocks noGrp="1"/>
          </p:cNvSpPr>
          <p:nvPr>
            <p:ph type="title"/>
          </p:nvPr>
        </p:nvSpPr>
        <p:spPr>
          <a:xfrm>
            <a:off x="391794" y="131764"/>
            <a:ext cx="8115300" cy="654050"/>
          </a:xfrm>
        </p:spPr>
        <p:txBody>
          <a:bodyPr/>
          <a:lstStyle/>
          <a:p>
            <a:pPr>
              <a:defRPr/>
            </a:pPr>
            <a:r>
              <a:rPr lang="en-CA" dirty="0"/>
              <a:t>VI) Data Analysis: Making Sense of Data</a:t>
            </a:r>
          </a:p>
        </p:txBody>
      </p:sp>
      <p:sp>
        <p:nvSpPr>
          <p:cNvPr id="34819" name="Content Placeholder 2">
            <a:extLst>
              <a:ext uri="{FF2B5EF4-FFF2-40B4-BE49-F238E27FC236}">
                <a16:creationId xmlns:a16="http://schemas.microsoft.com/office/drawing/2014/main" id="{C9D65DA3-9840-4B01-AF0F-5E9E275AA061}"/>
              </a:ext>
            </a:extLst>
          </p:cNvPr>
          <p:cNvSpPr>
            <a:spLocks noGrp="1"/>
          </p:cNvSpPr>
          <p:nvPr>
            <p:ph sz="quarter" idx="1"/>
          </p:nvPr>
        </p:nvSpPr>
        <p:spPr>
          <a:xfrm>
            <a:off x="1809750" y="1000126"/>
            <a:ext cx="7786688" cy="428625"/>
          </a:xfrm>
        </p:spPr>
        <p:txBody>
          <a:bodyPr/>
          <a:lstStyle/>
          <a:p>
            <a:r>
              <a:rPr lang="en-CA" altLang="en-US"/>
              <a:t>When analyzing data, always remember: </a:t>
            </a:r>
          </a:p>
        </p:txBody>
      </p:sp>
      <p:graphicFrame>
        <p:nvGraphicFramePr>
          <p:cNvPr id="34820" name="Object 4">
            <a:extLst>
              <a:ext uri="{FF2B5EF4-FFF2-40B4-BE49-F238E27FC236}">
                <a16:creationId xmlns:a16="http://schemas.microsoft.com/office/drawing/2014/main" id="{C0723093-E7A9-40CB-BF00-19C281194291}"/>
              </a:ext>
            </a:extLst>
          </p:cNvPr>
          <p:cNvGraphicFramePr>
            <a:graphicFrameLocks noChangeAspect="1"/>
          </p:cNvGraphicFramePr>
          <p:nvPr/>
        </p:nvGraphicFramePr>
        <p:xfrm>
          <a:off x="8024813" y="1071564"/>
          <a:ext cx="957262" cy="382587"/>
        </p:xfrm>
        <a:graphic>
          <a:graphicData uri="http://schemas.openxmlformats.org/presentationml/2006/ole">
            <mc:AlternateContent xmlns:mc="http://schemas.openxmlformats.org/markup-compatibility/2006">
              <mc:Choice xmlns:v="urn:schemas-microsoft-com:vml" Requires="v">
                <p:oleObj name="Equation" r:id="rId4" imgW="507780" imgH="203112" progId="Equation.DSMT4">
                  <p:embed/>
                </p:oleObj>
              </mc:Choice>
              <mc:Fallback>
                <p:oleObj name="Equation" r:id="rId4" imgW="507780" imgH="203112" progId="Equation.DSMT4">
                  <p:embed/>
                  <p:pic>
                    <p:nvPicPr>
                      <p:cNvPr id="34820" name="Object 4">
                        <a:extLst>
                          <a:ext uri="{FF2B5EF4-FFF2-40B4-BE49-F238E27FC236}">
                            <a16:creationId xmlns:a16="http://schemas.microsoft.com/office/drawing/2014/main" id="{C0723093-E7A9-40CB-BF00-19C28119429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24813" y="1071564"/>
                        <a:ext cx="957262" cy="382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Content Placeholder 2">
            <a:extLst>
              <a:ext uri="{FF2B5EF4-FFF2-40B4-BE49-F238E27FC236}">
                <a16:creationId xmlns:a16="http://schemas.microsoft.com/office/drawing/2014/main" id="{6AFDCDA2-8D76-49C0-9AF6-10DD6518F72D}"/>
              </a:ext>
            </a:extLst>
          </p:cNvPr>
          <p:cNvSpPr txBox="1">
            <a:spLocks/>
          </p:cNvSpPr>
          <p:nvPr/>
        </p:nvSpPr>
        <p:spPr bwMode="auto">
          <a:xfrm>
            <a:off x="1809751" y="1500189"/>
            <a:ext cx="1285875" cy="428625"/>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b="1" dirty="0">
                <a:solidFill>
                  <a:srgbClr val="FF0000"/>
                </a:solidFill>
                <a:latin typeface="+mn-lt"/>
                <a:cs typeface="+mn-cs"/>
              </a:rPr>
              <a:t>WHO</a:t>
            </a:r>
          </a:p>
        </p:txBody>
      </p:sp>
      <p:sp>
        <p:nvSpPr>
          <p:cNvPr id="6" name="Content Placeholder 2">
            <a:extLst>
              <a:ext uri="{FF2B5EF4-FFF2-40B4-BE49-F238E27FC236}">
                <a16:creationId xmlns:a16="http://schemas.microsoft.com/office/drawing/2014/main" id="{A97AA702-2F3F-4263-98CE-CD31A044FB2B}"/>
              </a:ext>
            </a:extLst>
          </p:cNvPr>
          <p:cNvSpPr txBox="1">
            <a:spLocks/>
          </p:cNvSpPr>
          <p:nvPr/>
        </p:nvSpPr>
        <p:spPr bwMode="auto">
          <a:xfrm>
            <a:off x="3024188" y="1500189"/>
            <a:ext cx="7358062" cy="428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300" dirty="0">
                <a:latin typeface="+mn-lt"/>
                <a:cs typeface="+mn-cs"/>
              </a:rPr>
              <a:t>  Who are the individuals and how many there are</a:t>
            </a:r>
          </a:p>
        </p:txBody>
      </p:sp>
      <p:sp>
        <p:nvSpPr>
          <p:cNvPr id="7" name="Content Placeholder 2">
            <a:extLst>
              <a:ext uri="{FF2B5EF4-FFF2-40B4-BE49-F238E27FC236}">
                <a16:creationId xmlns:a16="http://schemas.microsoft.com/office/drawing/2014/main" id="{12C0EFE7-CC3B-408E-9AD8-0718BA6CC86B}"/>
              </a:ext>
            </a:extLst>
          </p:cNvPr>
          <p:cNvSpPr txBox="1">
            <a:spLocks/>
          </p:cNvSpPr>
          <p:nvPr/>
        </p:nvSpPr>
        <p:spPr bwMode="auto">
          <a:xfrm>
            <a:off x="1809751" y="2000251"/>
            <a:ext cx="1571625" cy="428625"/>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b="1" dirty="0">
                <a:solidFill>
                  <a:srgbClr val="FF0000"/>
                </a:solidFill>
                <a:latin typeface="+mn-lt"/>
                <a:cs typeface="+mn-cs"/>
              </a:rPr>
              <a:t>WHAT</a:t>
            </a:r>
          </a:p>
        </p:txBody>
      </p:sp>
      <p:sp>
        <p:nvSpPr>
          <p:cNvPr id="8" name="Content Placeholder 2">
            <a:extLst>
              <a:ext uri="{FF2B5EF4-FFF2-40B4-BE49-F238E27FC236}">
                <a16:creationId xmlns:a16="http://schemas.microsoft.com/office/drawing/2014/main" id="{0883D084-5179-496E-931E-BFF0C4484B46}"/>
              </a:ext>
            </a:extLst>
          </p:cNvPr>
          <p:cNvSpPr txBox="1">
            <a:spLocks/>
          </p:cNvSpPr>
          <p:nvPr/>
        </p:nvSpPr>
        <p:spPr bwMode="auto">
          <a:xfrm>
            <a:off x="3381375" y="2000251"/>
            <a:ext cx="6929438" cy="428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300" dirty="0">
                <a:latin typeface="+mn-lt"/>
                <a:cs typeface="+mn-cs"/>
              </a:rPr>
              <a:t>What are the variables and their units of measurement</a:t>
            </a:r>
          </a:p>
        </p:txBody>
      </p:sp>
      <p:sp>
        <p:nvSpPr>
          <p:cNvPr id="9" name="Content Placeholder 2">
            <a:extLst>
              <a:ext uri="{FF2B5EF4-FFF2-40B4-BE49-F238E27FC236}">
                <a16:creationId xmlns:a16="http://schemas.microsoft.com/office/drawing/2014/main" id="{CBED768F-30C8-40EA-A732-916E1157C970}"/>
              </a:ext>
            </a:extLst>
          </p:cNvPr>
          <p:cNvSpPr txBox="1">
            <a:spLocks/>
          </p:cNvSpPr>
          <p:nvPr/>
        </p:nvSpPr>
        <p:spPr bwMode="auto">
          <a:xfrm>
            <a:off x="1809751" y="2786064"/>
            <a:ext cx="1571625" cy="428625"/>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b="1" dirty="0">
                <a:solidFill>
                  <a:srgbClr val="FF0000"/>
                </a:solidFill>
                <a:latin typeface="+mn-lt"/>
                <a:cs typeface="+mn-cs"/>
              </a:rPr>
              <a:t>WHY</a:t>
            </a:r>
          </a:p>
        </p:txBody>
      </p:sp>
      <p:sp>
        <p:nvSpPr>
          <p:cNvPr id="10" name="Content Placeholder 2">
            <a:extLst>
              <a:ext uri="{FF2B5EF4-FFF2-40B4-BE49-F238E27FC236}">
                <a16:creationId xmlns:a16="http://schemas.microsoft.com/office/drawing/2014/main" id="{5BAB0CCD-C214-4D61-9485-0AED132A9D9D}"/>
              </a:ext>
            </a:extLst>
          </p:cNvPr>
          <p:cNvSpPr txBox="1">
            <a:spLocks/>
          </p:cNvSpPr>
          <p:nvPr/>
        </p:nvSpPr>
        <p:spPr bwMode="auto">
          <a:xfrm>
            <a:off x="3381375" y="2786064"/>
            <a:ext cx="6929438" cy="428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300" dirty="0">
                <a:latin typeface="+mn-lt"/>
                <a:cs typeface="+mn-cs"/>
              </a:rPr>
              <a:t>Why was the data collected.  Was there a question that we wanted to answer</a:t>
            </a:r>
          </a:p>
        </p:txBody>
      </p:sp>
      <p:sp>
        <p:nvSpPr>
          <p:cNvPr id="11" name="Content Placeholder 2">
            <a:extLst>
              <a:ext uri="{FF2B5EF4-FFF2-40B4-BE49-F238E27FC236}">
                <a16:creationId xmlns:a16="http://schemas.microsoft.com/office/drawing/2014/main" id="{1BA26781-E211-4C42-BC38-9117855A753E}"/>
              </a:ext>
            </a:extLst>
          </p:cNvPr>
          <p:cNvSpPr txBox="1">
            <a:spLocks/>
          </p:cNvSpPr>
          <p:nvPr/>
        </p:nvSpPr>
        <p:spPr bwMode="auto">
          <a:xfrm>
            <a:off x="1809751" y="3643314"/>
            <a:ext cx="1857375" cy="428625"/>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b="1" dirty="0">
                <a:solidFill>
                  <a:srgbClr val="FF0000"/>
                </a:solidFill>
                <a:latin typeface="+mn-lt"/>
                <a:cs typeface="+mn-cs"/>
              </a:rPr>
              <a:t>WHEN &amp; WHERE</a:t>
            </a:r>
          </a:p>
        </p:txBody>
      </p:sp>
      <p:sp>
        <p:nvSpPr>
          <p:cNvPr id="12" name="Content Placeholder 2">
            <a:extLst>
              <a:ext uri="{FF2B5EF4-FFF2-40B4-BE49-F238E27FC236}">
                <a16:creationId xmlns:a16="http://schemas.microsoft.com/office/drawing/2014/main" id="{6416357A-2F7B-4FA3-A987-FAC34E79FBE6}"/>
              </a:ext>
            </a:extLst>
          </p:cNvPr>
          <p:cNvSpPr txBox="1">
            <a:spLocks/>
          </p:cNvSpPr>
          <p:nvPr/>
        </p:nvSpPr>
        <p:spPr bwMode="auto">
          <a:xfrm>
            <a:off x="3810000" y="3643314"/>
            <a:ext cx="6929438" cy="428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300" dirty="0">
                <a:latin typeface="+mn-lt"/>
                <a:cs typeface="+mn-cs"/>
              </a:rPr>
              <a:t>Data Produced?  Current?</a:t>
            </a:r>
          </a:p>
        </p:txBody>
      </p:sp>
      <p:sp>
        <p:nvSpPr>
          <p:cNvPr id="13" name="Content Placeholder 2">
            <a:extLst>
              <a:ext uri="{FF2B5EF4-FFF2-40B4-BE49-F238E27FC236}">
                <a16:creationId xmlns:a16="http://schemas.microsoft.com/office/drawing/2014/main" id="{3F3111F3-8F3D-4A6B-8846-55800ABCCF36}"/>
              </a:ext>
            </a:extLst>
          </p:cNvPr>
          <p:cNvSpPr txBox="1">
            <a:spLocks/>
          </p:cNvSpPr>
          <p:nvPr/>
        </p:nvSpPr>
        <p:spPr bwMode="auto">
          <a:xfrm>
            <a:off x="1809751" y="4500564"/>
            <a:ext cx="1857375" cy="428625"/>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b="1" dirty="0">
                <a:solidFill>
                  <a:srgbClr val="FF0000"/>
                </a:solidFill>
                <a:latin typeface="+mn-lt"/>
                <a:cs typeface="+mn-cs"/>
              </a:rPr>
              <a:t>HOW</a:t>
            </a:r>
          </a:p>
        </p:txBody>
      </p:sp>
      <p:sp>
        <p:nvSpPr>
          <p:cNvPr id="14" name="Content Placeholder 2">
            <a:extLst>
              <a:ext uri="{FF2B5EF4-FFF2-40B4-BE49-F238E27FC236}">
                <a16:creationId xmlns:a16="http://schemas.microsoft.com/office/drawing/2014/main" id="{64E7B49C-01A5-42FD-BB0A-9D838DE40908}"/>
              </a:ext>
            </a:extLst>
          </p:cNvPr>
          <p:cNvSpPr txBox="1">
            <a:spLocks/>
          </p:cNvSpPr>
          <p:nvPr/>
        </p:nvSpPr>
        <p:spPr bwMode="auto">
          <a:xfrm>
            <a:off x="3810001" y="4500564"/>
            <a:ext cx="6429375" cy="428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300" dirty="0">
                <a:latin typeface="+mn-lt"/>
                <a:cs typeface="+mn-cs"/>
              </a:rPr>
              <a:t>Experiment?  Observational study?  Survey?</a:t>
            </a:r>
          </a:p>
        </p:txBody>
      </p:sp>
      <p:sp>
        <p:nvSpPr>
          <p:cNvPr id="15" name="Content Placeholder 2">
            <a:extLst>
              <a:ext uri="{FF2B5EF4-FFF2-40B4-BE49-F238E27FC236}">
                <a16:creationId xmlns:a16="http://schemas.microsoft.com/office/drawing/2014/main" id="{6736930A-B654-49E5-A481-0860755FC634}"/>
              </a:ext>
            </a:extLst>
          </p:cNvPr>
          <p:cNvSpPr txBox="1">
            <a:spLocks/>
          </p:cNvSpPr>
          <p:nvPr/>
        </p:nvSpPr>
        <p:spPr bwMode="auto">
          <a:xfrm>
            <a:off x="1809751" y="5072064"/>
            <a:ext cx="1857375" cy="428625"/>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400" b="1" dirty="0">
                <a:solidFill>
                  <a:srgbClr val="FF0000"/>
                </a:solidFill>
                <a:latin typeface="+mn-lt"/>
                <a:cs typeface="+mn-cs"/>
              </a:rPr>
              <a:t>WHOM</a:t>
            </a:r>
          </a:p>
        </p:txBody>
      </p:sp>
      <p:sp>
        <p:nvSpPr>
          <p:cNvPr id="16" name="Content Placeholder 2">
            <a:extLst>
              <a:ext uri="{FF2B5EF4-FFF2-40B4-BE49-F238E27FC236}">
                <a16:creationId xmlns:a16="http://schemas.microsoft.com/office/drawing/2014/main" id="{8D245D28-61A1-4C5A-B822-ED3ED6DB8618}"/>
              </a:ext>
            </a:extLst>
          </p:cNvPr>
          <p:cNvSpPr txBox="1">
            <a:spLocks/>
          </p:cNvSpPr>
          <p:nvPr/>
        </p:nvSpPr>
        <p:spPr bwMode="auto">
          <a:xfrm>
            <a:off x="3810001" y="5072063"/>
            <a:ext cx="6429375" cy="785812"/>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300" dirty="0">
                <a:latin typeface="+mn-lt"/>
                <a:cs typeface="+mn-cs"/>
              </a:rPr>
              <a:t>Who collected the data?  Hidden agenda? Integrity?</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285A4-728C-4C61-AE79-32E77806C26E}"/>
              </a:ext>
            </a:extLst>
          </p:cNvPr>
          <p:cNvSpPr>
            <a:spLocks noGrp="1"/>
          </p:cNvSpPr>
          <p:nvPr>
            <p:ph type="title"/>
          </p:nvPr>
        </p:nvSpPr>
        <p:spPr>
          <a:xfrm>
            <a:off x="263352" y="110654"/>
            <a:ext cx="7710487" cy="654050"/>
          </a:xfrm>
        </p:spPr>
        <p:txBody>
          <a:bodyPr/>
          <a:lstStyle/>
          <a:p>
            <a:pPr>
              <a:defRPr/>
            </a:pPr>
            <a:r>
              <a:rPr lang="en-CA" dirty="0"/>
              <a:t>V) Part 2: Sampling &amp; collecting Data</a:t>
            </a:r>
          </a:p>
        </p:txBody>
      </p:sp>
      <p:sp>
        <p:nvSpPr>
          <p:cNvPr id="3" name="Content Placeholder 2">
            <a:extLst>
              <a:ext uri="{FF2B5EF4-FFF2-40B4-BE49-F238E27FC236}">
                <a16:creationId xmlns:a16="http://schemas.microsoft.com/office/drawing/2014/main" id="{948A56FB-BFF0-4FD3-949B-C487FFA501A8}"/>
              </a:ext>
            </a:extLst>
          </p:cNvPr>
          <p:cNvSpPr>
            <a:spLocks noGrp="1"/>
          </p:cNvSpPr>
          <p:nvPr>
            <p:ph sz="quarter" idx="1"/>
          </p:nvPr>
        </p:nvSpPr>
        <p:spPr>
          <a:xfrm>
            <a:off x="479376" y="906464"/>
            <a:ext cx="11161240" cy="5907087"/>
          </a:xfrm>
        </p:spPr>
        <p:txBody>
          <a:bodyPr/>
          <a:lstStyle/>
          <a:p>
            <a:r>
              <a:rPr lang="en-CA" altLang="en-US" b="1" dirty="0">
                <a:solidFill>
                  <a:srgbClr val="FF0000"/>
                </a:solidFill>
              </a:rPr>
              <a:t>Surveys:</a:t>
            </a:r>
            <a:r>
              <a:rPr lang="en-CA" altLang="en-US" dirty="0"/>
              <a:t> </a:t>
            </a:r>
          </a:p>
          <a:p>
            <a:pPr lvl="1"/>
            <a:r>
              <a:rPr lang="en-CA" altLang="en-US" dirty="0"/>
              <a:t>Select a sample representative of the population</a:t>
            </a:r>
          </a:p>
          <a:p>
            <a:pPr lvl="1"/>
            <a:r>
              <a:rPr lang="en-CA" altLang="en-US" dirty="0"/>
              <a:t>The subject is asked questions and responses are recorded</a:t>
            </a:r>
          </a:p>
          <a:p>
            <a:pPr lvl="1"/>
            <a:r>
              <a:rPr lang="en-CA" altLang="en-US" dirty="0"/>
              <a:t>Use sample results to draw conclusions about population</a:t>
            </a:r>
          </a:p>
          <a:p>
            <a:pPr lvl="1"/>
            <a:r>
              <a:rPr lang="en-CA" altLang="en-US" dirty="0"/>
              <a:t>Potential for dishonest responses, inaccurate results</a:t>
            </a:r>
          </a:p>
          <a:p>
            <a:r>
              <a:rPr lang="en-CA" altLang="en-US" b="1" dirty="0">
                <a:solidFill>
                  <a:srgbClr val="FF0000"/>
                </a:solidFill>
              </a:rPr>
              <a:t>Observation Study:</a:t>
            </a:r>
          </a:p>
          <a:p>
            <a:pPr lvl="1"/>
            <a:r>
              <a:rPr lang="en-CA" altLang="en-US" dirty="0"/>
              <a:t>Subjects are only “Observed”, measuring only variables of interest but do not attempt to influence responses – NO treatments</a:t>
            </a:r>
          </a:p>
          <a:p>
            <a:pPr lvl="1"/>
            <a:r>
              <a:rPr lang="en-CA" altLang="en-US" dirty="0"/>
              <a:t>Useful for finding a “percentage” of a group for doing certain things</a:t>
            </a:r>
          </a:p>
          <a:p>
            <a:pPr lvl="1"/>
            <a:r>
              <a:rPr lang="en-CA" altLang="en-US" dirty="0"/>
              <a:t>Subjects may/may not know that they are being observed</a:t>
            </a:r>
          </a:p>
          <a:p>
            <a:pPr lvl="1"/>
            <a:r>
              <a:rPr lang="en-CA" altLang="en-US" dirty="0"/>
              <a:t>Can NOT establish Causation</a:t>
            </a:r>
          </a:p>
          <a:p>
            <a:r>
              <a:rPr lang="en-CA" altLang="en-US" b="1" dirty="0">
                <a:solidFill>
                  <a:srgbClr val="FF0000"/>
                </a:solidFill>
              </a:rPr>
              <a:t>Experiment:</a:t>
            </a:r>
          </a:p>
          <a:p>
            <a:pPr lvl="1"/>
            <a:r>
              <a:rPr lang="en-CA" altLang="en-US" dirty="0"/>
              <a:t>Subjects are given treatments, places into different groups, and responses are collected </a:t>
            </a:r>
          </a:p>
          <a:p>
            <a:pPr lvl="1"/>
            <a:r>
              <a:rPr lang="en-CA" altLang="en-US" dirty="0"/>
              <a:t>Establish “causation” if there is Control Group</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linds(horizontal)">
                                      <p:cBhvr>
                                        <p:cTn id="62" dur="500"/>
                                        <p:tgtEl>
                                          <p:spTgt spid="3">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blinds(horizontal)">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065B9510-D032-4081-8838-3FBF59BE6469}"/>
              </a:ext>
            </a:extLst>
          </p:cNvPr>
          <p:cNvSpPr>
            <a:spLocks noGrp="1"/>
          </p:cNvSpPr>
          <p:nvPr>
            <p:ph sz="quarter" idx="1"/>
          </p:nvPr>
        </p:nvSpPr>
        <p:spPr>
          <a:xfrm>
            <a:off x="263353" y="115888"/>
            <a:ext cx="10225262" cy="893762"/>
          </a:xfrm>
        </p:spPr>
        <p:txBody>
          <a:bodyPr/>
          <a:lstStyle/>
          <a:p>
            <a:pPr marL="0" indent="0">
              <a:buNone/>
            </a:pPr>
            <a:r>
              <a:rPr lang="en-CA" altLang="en-US"/>
              <a:t>Practice: Given each scenario, indicate whether if it survey,  observational study, or experiment.</a:t>
            </a:r>
          </a:p>
        </p:txBody>
      </p:sp>
      <p:sp>
        <p:nvSpPr>
          <p:cNvPr id="38915" name="Content Placeholder 2">
            <a:extLst>
              <a:ext uri="{FF2B5EF4-FFF2-40B4-BE49-F238E27FC236}">
                <a16:creationId xmlns:a16="http://schemas.microsoft.com/office/drawing/2014/main" id="{63EDC69D-FD49-4B4F-B699-F5003DA15EF3}"/>
              </a:ext>
            </a:extLst>
          </p:cNvPr>
          <p:cNvSpPr txBox="1">
            <a:spLocks/>
          </p:cNvSpPr>
          <p:nvPr/>
        </p:nvSpPr>
        <p:spPr bwMode="auto">
          <a:xfrm>
            <a:off x="479376" y="908050"/>
            <a:ext cx="11377263"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dirty="0" err="1"/>
              <a:t>i</a:t>
            </a:r>
            <a:r>
              <a:rPr lang="en-CA" altLang="en-US" sz="2100" dirty="0"/>
              <a:t>) 300 participants were monitored to study the effects of red wine on health.  Quarter of the sample were frequent drinkers (3+ per day), moderate(4-7 per week), light(1/2 per week), seldom (1 or less a month).  Their health is then monitored.</a:t>
            </a:r>
          </a:p>
        </p:txBody>
      </p:sp>
      <p:sp>
        <p:nvSpPr>
          <p:cNvPr id="38916" name="Content Placeholder 2">
            <a:extLst>
              <a:ext uri="{FF2B5EF4-FFF2-40B4-BE49-F238E27FC236}">
                <a16:creationId xmlns:a16="http://schemas.microsoft.com/office/drawing/2014/main" id="{1978D28E-34CE-4CBD-8865-76A6AD62F72A}"/>
              </a:ext>
            </a:extLst>
          </p:cNvPr>
          <p:cNvSpPr txBox="1">
            <a:spLocks/>
          </p:cNvSpPr>
          <p:nvPr/>
        </p:nvSpPr>
        <p:spPr bwMode="auto">
          <a:xfrm>
            <a:off x="191344" y="2852739"/>
            <a:ext cx="11665295"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dirty="0"/>
              <a:t>ii) Do cell phones cause cancer?  150 volunteers had their brains scanned for potential cancer cells.  Each volunteer was assigned a cell phone to be used for a set number of hours each day.  The volunteers were then scanned again through MRI in a monthly basis.  </a:t>
            </a:r>
          </a:p>
        </p:txBody>
      </p:sp>
      <p:sp>
        <p:nvSpPr>
          <p:cNvPr id="38917" name="Content Placeholder 2">
            <a:extLst>
              <a:ext uri="{FF2B5EF4-FFF2-40B4-BE49-F238E27FC236}">
                <a16:creationId xmlns:a16="http://schemas.microsoft.com/office/drawing/2014/main" id="{39FB567D-26C1-486E-A8ED-C550D4CA3ED9}"/>
              </a:ext>
            </a:extLst>
          </p:cNvPr>
          <p:cNvSpPr txBox="1">
            <a:spLocks/>
          </p:cNvSpPr>
          <p:nvPr/>
        </p:nvSpPr>
        <p:spPr bwMode="auto">
          <a:xfrm>
            <a:off x="263354" y="5084763"/>
            <a:ext cx="11305254"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dirty="0"/>
              <a:t>iii) Does coffee help or hinder studying?  150 students had their study behaviours and coffee drinking habits studied.  30% of students who drink coffee regularly got better grades.</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B32711EE-2BF7-4D51-BA47-2CC6B1072A84}"/>
              </a:ext>
            </a:extLst>
          </p:cNvPr>
          <p:cNvSpPr>
            <a:spLocks noGrp="1"/>
          </p:cNvSpPr>
          <p:nvPr>
            <p:ph sz="quarter" idx="1"/>
          </p:nvPr>
        </p:nvSpPr>
        <p:spPr>
          <a:xfrm>
            <a:off x="335360" y="260648"/>
            <a:ext cx="11449272" cy="6480720"/>
          </a:xfrm>
        </p:spPr>
        <p:txBody>
          <a:bodyPr/>
          <a:lstStyle/>
          <a:p>
            <a:r>
              <a:rPr lang="en-US" altLang="en-US" dirty="0"/>
              <a:t>AP Stats is hard!</a:t>
            </a:r>
          </a:p>
          <a:p>
            <a:pPr lvl="1"/>
            <a:r>
              <a:rPr lang="en-US" altLang="en-US" dirty="0"/>
              <a:t>Lots of vocabulary and lots of concepts</a:t>
            </a:r>
          </a:p>
          <a:p>
            <a:r>
              <a:rPr lang="en-US" altLang="en-US" dirty="0"/>
              <a:t>To be successful in this class these are the things that you need to do</a:t>
            </a:r>
          </a:p>
          <a:p>
            <a:pPr lvl="1"/>
            <a:r>
              <a:rPr lang="en-US" altLang="en-US" dirty="0"/>
              <a:t>Be engaged every class, lots of thinking, must be active</a:t>
            </a:r>
          </a:p>
          <a:p>
            <a:pPr lvl="1"/>
            <a:r>
              <a:rPr lang="en-US" altLang="en-US" dirty="0"/>
              <a:t>Randomized grouping, work with different people</a:t>
            </a:r>
            <a:br>
              <a:rPr lang="en-US" altLang="en-US" dirty="0"/>
            </a:br>
            <a:endParaRPr lang="en-US" altLang="en-US" dirty="0"/>
          </a:p>
          <a:p>
            <a:pPr lvl="1"/>
            <a:r>
              <a:rPr lang="en-US" altLang="en-US" dirty="0"/>
              <a:t>Do your assignments and bring them every class, discuss your work each other, check your answers</a:t>
            </a:r>
          </a:p>
          <a:p>
            <a:pPr lvl="1"/>
            <a:r>
              <a:rPr lang="en-US" altLang="en-US" dirty="0"/>
              <a:t>It is the responsibility of the student to make sure that you complete and understand everything in your homework</a:t>
            </a:r>
            <a:br>
              <a:rPr lang="en-US" altLang="en-US" dirty="0"/>
            </a:br>
            <a:endParaRPr lang="en-US" altLang="en-US" dirty="0"/>
          </a:p>
          <a:p>
            <a:pPr lvl="1"/>
            <a:r>
              <a:rPr lang="en-US" altLang="en-US" dirty="0"/>
              <a:t>Read your textbook – This is a MUST, not everything is covered in class</a:t>
            </a:r>
            <a:br>
              <a:rPr lang="en-US" altLang="en-US" dirty="0"/>
            </a:br>
            <a:r>
              <a:rPr lang="en-US" altLang="en-US" dirty="0">
                <a:hlinkClick r:id="rId4"/>
              </a:rPr>
              <a:t>https://drive.google.com/file/d/1y3qeXhs3Xty5iIZQYn-ebXX83bMrV5tH/view</a:t>
            </a:r>
            <a:br>
              <a:rPr lang="en-US" altLang="en-US" dirty="0"/>
            </a:br>
            <a:endParaRPr lang="en-US" altLang="en-US" dirty="0"/>
          </a:p>
          <a:p>
            <a:pPr lvl="1"/>
            <a:r>
              <a:rPr lang="en-US" altLang="en-US" dirty="0"/>
              <a:t>Work on your writing skills, be very precise with your words</a:t>
            </a:r>
          </a:p>
          <a:p>
            <a:pPr lvl="1"/>
            <a:r>
              <a:rPr lang="en-US" altLang="en-US" dirty="0"/>
              <a:t>Know exactly what you are talking about and how to articulate your thoughts </a:t>
            </a:r>
          </a:p>
          <a:p>
            <a:pPr lvl="2"/>
            <a:r>
              <a:rPr lang="en-US" altLang="en-US" dirty="0"/>
              <a:t>This will make you smart and powerful!</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D7C1E-D169-423E-9689-4781A7D71AE4}"/>
              </a:ext>
            </a:extLst>
          </p:cNvPr>
          <p:cNvSpPr>
            <a:spLocks noGrp="1"/>
          </p:cNvSpPr>
          <p:nvPr>
            <p:ph type="title"/>
          </p:nvPr>
        </p:nvSpPr>
        <p:spPr>
          <a:xfrm>
            <a:off x="309563" y="103188"/>
            <a:ext cx="8572500" cy="868362"/>
          </a:xfrm>
        </p:spPr>
        <p:txBody>
          <a:bodyPr/>
          <a:lstStyle/>
          <a:p>
            <a:pPr>
              <a:defRPr/>
            </a:pPr>
            <a:r>
              <a:rPr lang="en-CA" sz="2400" dirty="0"/>
              <a:t>Ex: Indicate which of the following are Observations and Which ones are Experiments</a:t>
            </a:r>
          </a:p>
        </p:txBody>
      </p:sp>
      <p:sp>
        <p:nvSpPr>
          <p:cNvPr id="40963" name="Content Placeholder 2">
            <a:extLst>
              <a:ext uri="{FF2B5EF4-FFF2-40B4-BE49-F238E27FC236}">
                <a16:creationId xmlns:a16="http://schemas.microsoft.com/office/drawing/2014/main" id="{40D9157C-E7B4-43E2-806D-AEE4FB5732B8}"/>
              </a:ext>
            </a:extLst>
          </p:cNvPr>
          <p:cNvSpPr>
            <a:spLocks noGrp="1"/>
          </p:cNvSpPr>
          <p:nvPr>
            <p:ph sz="quarter" idx="1"/>
          </p:nvPr>
        </p:nvSpPr>
        <p:spPr>
          <a:xfrm>
            <a:off x="309564" y="1171575"/>
            <a:ext cx="11547076" cy="1900238"/>
          </a:xfrm>
        </p:spPr>
        <p:txBody>
          <a:bodyPr/>
          <a:lstStyle/>
          <a:p>
            <a:pPr>
              <a:buFont typeface="Wingdings" panose="05000000000000000000" pitchFamily="2" charset="2"/>
              <a:buNone/>
            </a:pPr>
            <a:r>
              <a:rPr lang="en-CA" altLang="en-US" dirty="0"/>
              <a:t> 300 participants were monitored to study the effects of red wine on health.  Quarter of the sample were frequent drinkers (3+ per day), moderate(4-7 per week), light(1/2 per week), seldom (1 or less a month).  Their health is then monitored.</a:t>
            </a:r>
          </a:p>
        </p:txBody>
      </p:sp>
      <p:sp>
        <p:nvSpPr>
          <p:cNvPr id="4" name="Content Placeholder 2">
            <a:extLst>
              <a:ext uri="{FF2B5EF4-FFF2-40B4-BE49-F238E27FC236}">
                <a16:creationId xmlns:a16="http://schemas.microsoft.com/office/drawing/2014/main" id="{E47A2A13-FE3D-41E7-A393-7E331E58D8EF}"/>
              </a:ext>
            </a:extLst>
          </p:cNvPr>
          <p:cNvSpPr txBox="1">
            <a:spLocks/>
          </p:cNvSpPr>
          <p:nvPr/>
        </p:nvSpPr>
        <p:spPr bwMode="auto">
          <a:xfrm>
            <a:off x="1666876" y="3143250"/>
            <a:ext cx="1357313"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Survey? </a:t>
            </a:r>
          </a:p>
        </p:txBody>
      </p:sp>
      <p:sp>
        <p:nvSpPr>
          <p:cNvPr id="5" name="Content Placeholder 2">
            <a:extLst>
              <a:ext uri="{FF2B5EF4-FFF2-40B4-BE49-F238E27FC236}">
                <a16:creationId xmlns:a16="http://schemas.microsoft.com/office/drawing/2014/main" id="{5D265F98-BF3A-41A6-B59B-7E6F17F69ACB}"/>
              </a:ext>
            </a:extLst>
          </p:cNvPr>
          <p:cNvSpPr txBox="1">
            <a:spLocks/>
          </p:cNvSpPr>
          <p:nvPr/>
        </p:nvSpPr>
        <p:spPr bwMode="auto">
          <a:xfrm>
            <a:off x="1666876" y="4529139"/>
            <a:ext cx="3286125"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Observational Study?</a:t>
            </a:r>
          </a:p>
        </p:txBody>
      </p:sp>
      <p:sp>
        <p:nvSpPr>
          <p:cNvPr id="6" name="Content Placeholder 2">
            <a:extLst>
              <a:ext uri="{FF2B5EF4-FFF2-40B4-BE49-F238E27FC236}">
                <a16:creationId xmlns:a16="http://schemas.microsoft.com/office/drawing/2014/main" id="{99A34285-7D91-48F9-9D04-9192BAB3E044}"/>
              </a:ext>
            </a:extLst>
          </p:cNvPr>
          <p:cNvSpPr txBox="1">
            <a:spLocks/>
          </p:cNvSpPr>
          <p:nvPr/>
        </p:nvSpPr>
        <p:spPr bwMode="auto">
          <a:xfrm>
            <a:off x="5881689" y="3171825"/>
            <a:ext cx="2143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Experiment?</a:t>
            </a:r>
          </a:p>
        </p:txBody>
      </p:sp>
      <p:sp>
        <p:nvSpPr>
          <p:cNvPr id="7" name="Content Placeholder 2">
            <a:extLst>
              <a:ext uri="{FF2B5EF4-FFF2-40B4-BE49-F238E27FC236}">
                <a16:creationId xmlns:a16="http://schemas.microsoft.com/office/drawing/2014/main" id="{0F8C5B6B-1044-4B7F-8AAF-C1B1B27BAEF1}"/>
              </a:ext>
            </a:extLst>
          </p:cNvPr>
          <p:cNvSpPr txBox="1">
            <a:spLocks/>
          </p:cNvSpPr>
          <p:nvPr/>
        </p:nvSpPr>
        <p:spPr bwMode="auto">
          <a:xfrm>
            <a:off x="1666875" y="3571876"/>
            <a:ext cx="2071688" cy="50006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Not a survey</a:t>
            </a:r>
          </a:p>
        </p:txBody>
      </p:sp>
      <p:sp>
        <p:nvSpPr>
          <p:cNvPr id="8" name="Content Placeholder 2">
            <a:extLst>
              <a:ext uri="{FF2B5EF4-FFF2-40B4-BE49-F238E27FC236}">
                <a16:creationId xmlns:a16="http://schemas.microsoft.com/office/drawing/2014/main" id="{D837C2BF-A16C-49BF-ABC1-5F40F1D13071}"/>
              </a:ext>
            </a:extLst>
          </p:cNvPr>
          <p:cNvSpPr txBox="1">
            <a:spLocks/>
          </p:cNvSpPr>
          <p:nvPr/>
        </p:nvSpPr>
        <p:spPr bwMode="auto">
          <a:xfrm>
            <a:off x="5810250" y="3643314"/>
            <a:ext cx="4286250" cy="121443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Not an experiment because nothing is done to affect the subject’s behaviour</a:t>
            </a:r>
          </a:p>
        </p:txBody>
      </p:sp>
      <p:sp>
        <p:nvSpPr>
          <p:cNvPr id="9" name="Content Placeholder 2">
            <a:extLst>
              <a:ext uri="{FF2B5EF4-FFF2-40B4-BE49-F238E27FC236}">
                <a16:creationId xmlns:a16="http://schemas.microsoft.com/office/drawing/2014/main" id="{7C55AA66-3611-4691-904A-51720C991449}"/>
              </a:ext>
            </a:extLst>
          </p:cNvPr>
          <p:cNvSpPr txBox="1">
            <a:spLocks/>
          </p:cNvSpPr>
          <p:nvPr/>
        </p:nvSpPr>
        <p:spPr bwMode="auto">
          <a:xfrm>
            <a:off x="1738313" y="4929189"/>
            <a:ext cx="5715000" cy="1571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This is an observational study because we are only observing  (monitoring) their behaviour and nothing is done to affect their </a:t>
            </a:r>
            <a:r>
              <a:rPr lang="en-CA" sz="2400" dirty="0" err="1">
                <a:latin typeface="+mn-lt"/>
                <a:cs typeface="+mn-cs"/>
              </a:rPr>
              <a:t>behavior</a:t>
            </a:r>
            <a:endParaRPr lang="en-CA" sz="2400" dirty="0">
              <a:latin typeface="+mn-lt"/>
              <a:cs typeface="+mn-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a:extLst>
              <a:ext uri="{FF2B5EF4-FFF2-40B4-BE49-F238E27FC236}">
                <a16:creationId xmlns:a16="http://schemas.microsoft.com/office/drawing/2014/main" id="{CE789CB7-EF49-4AB3-B938-68610689C810}"/>
              </a:ext>
            </a:extLst>
          </p:cNvPr>
          <p:cNvSpPr>
            <a:spLocks noGrp="1"/>
          </p:cNvSpPr>
          <p:nvPr>
            <p:ph sz="quarter" idx="1"/>
          </p:nvPr>
        </p:nvSpPr>
        <p:spPr>
          <a:xfrm>
            <a:off x="263352" y="385764"/>
            <a:ext cx="11521279" cy="2185987"/>
          </a:xfrm>
        </p:spPr>
        <p:txBody>
          <a:bodyPr/>
          <a:lstStyle/>
          <a:p>
            <a:pPr>
              <a:buFont typeface="Wingdings" panose="05000000000000000000" pitchFamily="2" charset="2"/>
              <a:buNone/>
            </a:pPr>
            <a:r>
              <a:rPr lang="en-CA" altLang="en-US" dirty="0"/>
              <a:t>Ex: Do cell phones cause cancer?  150 volunteers had their brains scanned for potential cancer cells.  Each volunteer was assigned a cell phone to be used for a set number of hours each day.  The volunteers were then scanned again through MRI in a monthly basis.  </a:t>
            </a:r>
          </a:p>
        </p:txBody>
      </p:sp>
      <p:sp>
        <p:nvSpPr>
          <p:cNvPr id="4" name="Content Placeholder 2">
            <a:extLst>
              <a:ext uri="{FF2B5EF4-FFF2-40B4-BE49-F238E27FC236}">
                <a16:creationId xmlns:a16="http://schemas.microsoft.com/office/drawing/2014/main" id="{103E1705-9D47-4AB3-A234-571A84029C3D}"/>
              </a:ext>
            </a:extLst>
          </p:cNvPr>
          <p:cNvSpPr txBox="1">
            <a:spLocks/>
          </p:cNvSpPr>
          <p:nvPr/>
        </p:nvSpPr>
        <p:spPr bwMode="auto">
          <a:xfrm>
            <a:off x="1666876" y="2357439"/>
            <a:ext cx="1357313"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Survey? </a:t>
            </a:r>
          </a:p>
        </p:txBody>
      </p:sp>
      <p:sp>
        <p:nvSpPr>
          <p:cNvPr id="5" name="Content Placeholder 2">
            <a:extLst>
              <a:ext uri="{FF2B5EF4-FFF2-40B4-BE49-F238E27FC236}">
                <a16:creationId xmlns:a16="http://schemas.microsoft.com/office/drawing/2014/main" id="{F1DFBAAE-EEC7-437A-AD40-B058E9501694}"/>
              </a:ext>
            </a:extLst>
          </p:cNvPr>
          <p:cNvSpPr txBox="1">
            <a:spLocks/>
          </p:cNvSpPr>
          <p:nvPr/>
        </p:nvSpPr>
        <p:spPr bwMode="auto">
          <a:xfrm>
            <a:off x="1666876" y="3486150"/>
            <a:ext cx="3286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Observational Study?</a:t>
            </a:r>
          </a:p>
        </p:txBody>
      </p:sp>
      <p:sp>
        <p:nvSpPr>
          <p:cNvPr id="6" name="Content Placeholder 2">
            <a:extLst>
              <a:ext uri="{FF2B5EF4-FFF2-40B4-BE49-F238E27FC236}">
                <a16:creationId xmlns:a16="http://schemas.microsoft.com/office/drawing/2014/main" id="{2F0ADE57-9A51-47DB-BD75-A4D90C40B966}"/>
              </a:ext>
            </a:extLst>
          </p:cNvPr>
          <p:cNvSpPr txBox="1">
            <a:spLocks/>
          </p:cNvSpPr>
          <p:nvPr/>
        </p:nvSpPr>
        <p:spPr bwMode="auto">
          <a:xfrm>
            <a:off x="7667626" y="2414589"/>
            <a:ext cx="2143125"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Experiment?</a:t>
            </a:r>
          </a:p>
        </p:txBody>
      </p:sp>
      <p:sp>
        <p:nvSpPr>
          <p:cNvPr id="7" name="Content Placeholder 2">
            <a:extLst>
              <a:ext uri="{FF2B5EF4-FFF2-40B4-BE49-F238E27FC236}">
                <a16:creationId xmlns:a16="http://schemas.microsoft.com/office/drawing/2014/main" id="{666C5091-3B00-49AD-A45B-E142FAD677F7}"/>
              </a:ext>
            </a:extLst>
          </p:cNvPr>
          <p:cNvSpPr txBox="1">
            <a:spLocks/>
          </p:cNvSpPr>
          <p:nvPr/>
        </p:nvSpPr>
        <p:spPr bwMode="auto">
          <a:xfrm>
            <a:off x="1666875" y="2743201"/>
            <a:ext cx="2071688" cy="50006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Not a survey</a:t>
            </a:r>
          </a:p>
        </p:txBody>
      </p:sp>
      <p:sp>
        <p:nvSpPr>
          <p:cNvPr id="8" name="Content Placeholder 2">
            <a:extLst>
              <a:ext uri="{FF2B5EF4-FFF2-40B4-BE49-F238E27FC236}">
                <a16:creationId xmlns:a16="http://schemas.microsoft.com/office/drawing/2014/main" id="{D54E42E3-244B-4198-8038-F745BD73A444}"/>
              </a:ext>
            </a:extLst>
          </p:cNvPr>
          <p:cNvSpPr txBox="1">
            <a:spLocks/>
          </p:cNvSpPr>
          <p:nvPr/>
        </p:nvSpPr>
        <p:spPr bwMode="auto">
          <a:xfrm>
            <a:off x="1666875" y="3929063"/>
            <a:ext cx="4286250" cy="2500312"/>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Not an observational study because they were assigned a </a:t>
            </a:r>
            <a:r>
              <a:rPr lang="en-CA" sz="2400" dirty="0" err="1">
                <a:latin typeface="+mn-lt"/>
                <a:cs typeface="+mn-cs"/>
              </a:rPr>
              <a:t>cellphone</a:t>
            </a:r>
            <a:r>
              <a:rPr lang="en-CA" sz="2400" dirty="0">
                <a:latin typeface="+mn-lt"/>
                <a:cs typeface="+mn-cs"/>
              </a:rPr>
              <a:t>.  Something is given to volunteers with intentions to affect their behaviour</a:t>
            </a:r>
          </a:p>
        </p:txBody>
      </p:sp>
      <p:sp>
        <p:nvSpPr>
          <p:cNvPr id="9" name="Content Placeholder 2">
            <a:extLst>
              <a:ext uri="{FF2B5EF4-FFF2-40B4-BE49-F238E27FC236}">
                <a16:creationId xmlns:a16="http://schemas.microsoft.com/office/drawing/2014/main" id="{2E3E4238-F4B4-4BDB-8D86-AC6945FB5BFB}"/>
              </a:ext>
            </a:extLst>
          </p:cNvPr>
          <p:cNvSpPr txBox="1">
            <a:spLocks/>
          </p:cNvSpPr>
          <p:nvPr/>
        </p:nvSpPr>
        <p:spPr bwMode="auto">
          <a:xfrm>
            <a:off x="6381750" y="2928938"/>
            <a:ext cx="3786188" cy="500062"/>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This is an experiment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a:extLst>
              <a:ext uri="{FF2B5EF4-FFF2-40B4-BE49-F238E27FC236}">
                <a16:creationId xmlns:a16="http://schemas.microsoft.com/office/drawing/2014/main" id="{CEC9A9E8-CD1C-44DF-A249-8A8B8D570AB3}"/>
              </a:ext>
            </a:extLst>
          </p:cNvPr>
          <p:cNvSpPr>
            <a:spLocks noGrp="1"/>
          </p:cNvSpPr>
          <p:nvPr>
            <p:ph sz="quarter" idx="1"/>
          </p:nvPr>
        </p:nvSpPr>
        <p:spPr>
          <a:xfrm>
            <a:off x="191344" y="385763"/>
            <a:ext cx="11809311" cy="1257300"/>
          </a:xfrm>
        </p:spPr>
        <p:txBody>
          <a:bodyPr/>
          <a:lstStyle/>
          <a:p>
            <a:pPr>
              <a:buFont typeface="Wingdings" panose="05000000000000000000" pitchFamily="2" charset="2"/>
              <a:buNone/>
            </a:pPr>
            <a:r>
              <a:rPr lang="en-CA" altLang="en-US" dirty="0"/>
              <a:t>Ex: Does coffee help or hinder studying?  150 students had their study behaviours and coffee drinking habits studied.  30% of students who drink coffee regularly got better grades.</a:t>
            </a:r>
          </a:p>
        </p:txBody>
      </p:sp>
      <p:sp>
        <p:nvSpPr>
          <p:cNvPr id="7" name="Content Placeholder 2">
            <a:extLst>
              <a:ext uri="{FF2B5EF4-FFF2-40B4-BE49-F238E27FC236}">
                <a16:creationId xmlns:a16="http://schemas.microsoft.com/office/drawing/2014/main" id="{72532F25-54B3-4F4B-855A-D64F224B1E45}"/>
              </a:ext>
            </a:extLst>
          </p:cNvPr>
          <p:cNvSpPr txBox="1">
            <a:spLocks/>
          </p:cNvSpPr>
          <p:nvPr/>
        </p:nvSpPr>
        <p:spPr bwMode="auto">
          <a:xfrm>
            <a:off x="1666876" y="2357439"/>
            <a:ext cx="1357313"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Survey? </a:t>
            </a:r>
          </a:p>
        </p:txBody>
      </p:sp>
      <p:sp>
        <p:nvSpPr>
          <p:cNvPr id="8" name="Content Placeholder 2">
            <a:extLst>
              <a:ext uri="{FF2B5EF4-FFF2-40B4-BE49-F238E27FC236}">
                <a16:creationId xmlns:a16="http://schemas.microsoft.com/office/drawing/2014/main" id="{B98503FC-755B-49D0-BBD0-6D5A4CEEFE73}"/>
              </a:ext>
            </a:extLst>
          </p:cNvPr>
          <p:cNvSpPr txBox="1">
            <a:spLocks/>
          </p:cNvSpPr>
          <p:nvPr/>
        </p:nvSpPr>
        <p:spPr bwMode="auto">
          <a:xfrm>
            <a:off x="1666876" y="3486150"/>
            <a:ext cx="3286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Observational Study?</a:t>
            </a:r>
          </a:p>
        </p:txBody>
      </p:sp>
      <p:sp>
        <p:nvSpPr>
          <p:cNvPr id="9" name="Content Placeholder 2">
            <a:extLst>
              <a:ext uri="{FF2B5EF4-FFF2-40B4-BE49-F238E27FC236}">
                <a16:creationId xmlns:a16="http://schemas.microsoft.com/office/drawing/2014/main" id="{A051E272-AA85-4A1C-AC16-AAB6EBA13E82}"/>
              </a:ext>
            </a:extLst>
          </p:cNvPr>
          <p:cNvSpPr txBox="1">
            <a:spLocks/>
          </p:cNvSpPr>
          <p:nvPr/>
        </p:nvSpPr>
        <p:spPr bwMode="auto">
          <a:xfrm>
            <a:off x="7667626" y="2414589"/>
            <a:ext cx="2143125"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Experiment?</a:t>
            </a:r>
          </a:p>
        </p:txBody>
      </p:sp>
      <p:sp>
        <p:nvSpPr>
          <p:cNvPr id="10" name="Content Placeholder 2">
            <a:extLst>
              <a:ext uri="{FF2B5EF4-FFF2-40B4-BE49-F238E27FC236}">
                <a16:creationId xmlns:a16="http://schemas.microsoft.com/office/drawing/2014/main" id="{02A684EC-BD10-40DE-919D-F90C4892A35D}"/>
              </a:ext>
            </a:extLst>
          </p:cNvPr>
          <p:cNvSpPr txBox="1">
            <a:spLocks/>
          </p:cNvSpPr>
          <p:nvPr/>
        </p:nvSpPr>
        <p:spPr bwMode="auto">
          <a:xfrm>
            <a:off x="1666875" y="2743201"/>
            <a:ext cx="2071688" cy="50006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Not a survey</a:t>
            </a:r>
          </a:p>
        </p:txBody>
      </p:sp>
      <p:sp>
        <p:nvSpPr>
          <p:cNvPr id="11" name="Content Placeholder 2">
            <a:extLst>
              <a:ext uri="{FF2B5EF4-FFF2-40B4-BE49-F238E27FC236}">
                <a16:creationId xmlns:a16="http://schemas.microsoft.com/office/drawing/2014/main" id="{8742D3BF-7B94-4AA8-B091-271DA09A9E49}"/>
              </a:ext>
            </a:extLst>
          </p:cNvPr>
          <p:cNvSpPr txBox="1">
            <a:spLocks/>
          </p:cNvSpPr>
          <p:nvPr/>
        </p:nvSpPr>
        <p:spPr bwMode="auto">
          <a:xfrm>
            <a:off x="6310313" y="2786064"/>
            <a:ext cx="4286250" cy="121443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Not an experiment because nothing is done to affect the subject’s behaviour</a:t>
            </a:r>
          </a:p>
        </p:txBody>
      </p:sp>
      <p:sp>
        <p:nvSpPr>
          <p:cNvPr id="12" name="Content Placeholder 2">
            <a:extLst>
              <a:ext uri="{FF2B5EF4-FFF2-40B4-BE49-F238E27FC236}">
                <a16:creationId xmlns:a16="http://schemas.microsoft.com/office/drawing/2014/main" id="{82929591-38E6-4231-8819-66B963CCAE28}"/>
              </a:ext>
            </a:extLst>
          </p:cNvPr>
          <p:cNvSpPr txBox="1">
            <a:spLocks/>
          </p:cNvSpPr>
          <p:nvPr/>
        </p:nvSpPr>
        <p:spPr bwMode="auto">
          <a:xfrm>
            <a:off x="1666875" y="3929064"/>
            <a:ext cx="5715000" cy="1571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This is an observational study because we are only observing  (monitoring) their behaviour and nothing is done to affect their </a:t>
            </a:r>
            <a:r>
              <a:rPr lang="en-CA" sz="2400" dirty="0" err="1">
                <a:latin typeface="+mn-lt"/>
                <a:cs typeface="+mn-cs"/>
              </a:rPr>
              <a:t>behavior</a:t>
            </a:r>
            <a:endParaRPr lang="en-CA" sz="2400" dirty="0">
              <a:latin typeface="+mn-lt"/>
              <a:cs typeface="+mn-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7FF4B0C-7EC8-48AB-8266-0B1A7275DA7E}"/>
              </a:ext>
            </a:extLst>
          </p:cNvPr>
          <p:cNvSpPr>
            <a:spLocks noGrp="1"/>
          </p:cNvSpPr>
          <p:nvPr>
            <p:ph type="title"/>
          </p:nvPr>
        </p:nvSpPr>
        <p:spPr>
          <a:xfrm>
            <a:off x="263352" y="188913"/>
            <a:ext cx="11521279" cy="820736"/>
          </a:xfrm>
        </p:spPr>
        <p:txBody>
          <a:bodyPr>
            <a:noAutofit/>
          </a:bodyPr>
          <a:lstStyle/>
          <a:p>
            <a:pPr>
              <a:defRPr/>
            </a:pPr>
            <a:r>
              <a:rPr lang="en-CA" sz="2400" dirty="0"/>
              <a:t>Given each scenario, indicate which of the following would be the best approach: Survey, Observation, or Experiment? Justify your answers</a:t>
            </a:r>
          </a:p>
        </p:txBody>
      </p:sp>
      <p:sp>
        <p:nvSpPr>
          <p:cNvPr id="47107" name="Content Placeholder 2">
            <a:extLst>
              <a:ext uri="{FF2B5EF4-FFF2-40B4-BE49-F238E27FC236}">
                <a16:creationId xmlns:a16="http://schemas.microsoft.com/office/drawing/2014/main" id="{42116D0B-362D-4793-BCB4-82FECD572BC2}"/>
              </a:ext>
            </a:extLst>
          </p:cNvPr>
          <p:cNvSpPr>
            <a:spLocks noGrp="1"/>
          </p:cNvSpPr>
          <p:nvPr>
            <p:ph sz="quarter" idx="1"/>
          </p:nvPr>
        </p:nvSpPr>
        <p:spPr>
          <a:xfrm>
            <a:off x="1716089" y="1336675"/>
            <a:ext cx="8631237" cy="757238"/>
          </a:xfrm>
        </p:spPr>
        <p:txBody>
          <a:bodyPr/>
          <a:lstStyle/>
          <a:p>
            <a:pPr>
              <a:buFont typeface="Wingdings" panose="05000000000000000000" pitchFamily="2" charset="2"/>
              <a:buNone/>
            </a:pPr>
            <a:r>
              <a:rPr lang="en-CA" altLang="en-US"/>
              <a:t>i) What percentage of males wash their hands after using the washroom?</a:t>
            </a:r>
          </a:p>
        </p:txBody>
      </p:sp>
      <p:sp>
        <p:nvSpPr>
          <p:cNvPr id="47108" name="Content Placeholder 2">
            <a:extLst>
              <a:ext uri="{FF2B5EF4-FFF2-40B4-BE49-F238E27FC236}">
                <a16:creationId xmlns:a16="http://schemas.microsoft.com/office/drawing/2014/main" id="{6DE0A100-4F41-4F71-825E-64643CBA529E}"/>
              </a:ext>
            </a:extLst>
          </p:cNvPr>
          <p:cNvSpPr txBox="1">
            <a:spLocks/>
          </p:cNvSpPr>
          <p:nvPr/>
        </p:nvSpPr>
        <p:spPr bwMode="auto">
          <a:xfrm>
            <a:off x="1704975" y="2420939"/>
            <a:ext cx="8629650"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a:t>ii) Does constant exposure to stress increase the chance of heart disease?</a:t>
            </a:r>
          </a:p>
        </p:txBody>
      </p:sp>
      <p:sp>
        <p:nvSpPr>
          <p:cNvPr id="47109" name="Content Placeholder 2">
            <a:extLst>
              <a:ext uri="{FF2B5EF4-FFF2-40B4-BE49-F238E27FC236}">
                <a16:creationId xmlns:a16="http://schemas.microsoft.com/office/drawing/2014/main" id="{DCF0E9E2-DA89-4219-8AA3-120E5CC7CE07}"/>
              </a:ext>
            </a:extLst>
          </p:cNvPr>
          <p:cNvSpPr txBox="1">
            <a:spLocks/>
          </p:cNvSpPr>
          <p:nvPr/>
        </p:nvSpPr>
        <p:spPr bwMode="auto">
          <a:xfrm>
            <a:off x="1703389" y="3679825"/>
            <a:ext cx="8631237"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a:t>iii) Does listening to music while studying help or hinder learning?</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a:extLst>
              <a:ext uri="{FF2B5EF4-FFF2-40B4-BE49-F238E27FC236}">
                <a16:creationId xmlns:a16="http://schemas.microsoft.com/office/drawing/2014/main" id="{5C197D8C-CEDB-4068-BB80-7F810C910CEF}"/>
              </a:ext>
            </a:extLst>
          </p:cNvPr>
          <p:cNvSpPr>
            <a:spLocks noGrp="1"/>
          </p:cNvSpPr>
          <p:nvPr>
            <p:ph sz="quarter" idx="1"/>
          </p:nvPr>
        </p:nvSpPr>
        <p:spPr>
          <a:xfrm>
            <a:off x="407368" y="333375"/>
            <a:ext cx="11233248" cy="757238"/>
          </a:xfrm>
        </p:spPr>
        <p:txBody>
          <a:bodyPr/>
          <a:lstStyle/>
          <a:p>
            <a:pPr>
              <a:buFont typeface="Wingdings" panose="05000000000000000000" pitchFamily="2" charset="2"/>
              <a:buNone/>
            </a:pPr>
            <a:r>
              <a:rPr lang="en-CA" altLang="en-US" dirty="0"/>
              <a:t>What percentage of males wash their hands after using the washroom?</a:t>
            </a:r>
          </a:p>
        </p:txBody>
      </p:sp>
      <p:sp>
        <p:nvSpPr>
          <p:cNvPr id="4" name="Content Placeholder 2">
            <a:extLst>
              <a:ext uri="{FF2B5EF4-FFF2-40B4-BE49-F238E27FC236}">
                <a16:creationId xmlns:a16="http://schemas.microsoft.com/office/drawing/2014/main" id="{9BCC06CA-5B88-4658-84AE-805187B425B8}"/>
              </a:ext>
            </a:extLst>
          </p:cNvPr>
          <p:cNvSpPr txBox="1">
            <a:spLocks/>
          </p:cNvSpPr>
          <p:nvPr/>
        </p:nvSpPr>
        <p:spPr bwMode="auto">
          <a:xfrm>
            <a:off x="1738313" y="2357439"/>
            <a:ext cx="1357312"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Survey? </a:t>
            </a:r>
          </a:p>
        </p:txBody>
      </p:sp>
      <p:sp>
        <p:nvSpPr>
          <p:cNvPr id="5" name="Content Placeholder 2">
            <a:extLst>
              <a:ext uri="{FF2B5EF4-FFF2-40B4-BE49-F238E27FC236}">
                <a16:creationId xmlns:a16="http://schemas.microsoft.com/office/drawing/2014/main" id="{FF526C21-3363-46FD-9129-E178D4E070C7}"/>
              </a:ext>
            </a:extLst>
          </p:cNvPr>
          <p:cNvSpPr txBox="1">
            <a:spLocks/>
          </p:cNvSpPr>
          <p:nvPr/>
        </p:nvSpPr>
        <p:spPr bwMode="auto">
          <a:xfrm>
            <a:off x="1738314" y="3729039"/>
            <a:ext cx="3286125"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Observational Study?</a:t>
            </a:r>
          </a:p>
        </p:txBody>
      </p:sp>
      <p:sp>
        <p:nvSpPr>
          <p:cNvPr id="6" name="Content Placeholder 2">
            <a:extLst>
              <a:ext uri="{FF2B5EF4-FFF2-40B4-BE49-F238E27FC236}">
                <a16:creationId xmlns:a16="http://schemas.microsoft.com/office/drawing/2014/main" id="{D41CEF8D-F3C8-4CA1-BA4C-BF8DD1CB113D}"/>
              </a:ext>
            </a:extLst>
          </p:cNvPr>
          <p:cNvSpPr txBox="1">
            <a:spLocks/>
          </p:cNvSpPr>
          <p:nvPr/>
        </p:nvSpPr>
        <p:spPr bwMode="auto">
          <a:xfrm>
            <a:off x="1738314" y="5429250"/>
            <a:ext cx="2143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Experiment?</a:t>
            </a:r>
          </a:p>
        </p:txBody>
      </p:sp>
      <p:sp>
        <p:nvSpPr>
          <p:cNvPr id="7" name="Content Placeholder 2">
            <a:extLst>
              <a:ext uri="{FF2B5EF4-FFF2-40B4-BE49-F238E27FC236}">
                <a16:creationId xmlns:a16="http://schemas.microsoft.com/office/drawing/2014/main" id="{EC3A7C43-B0CA-46FB-BADA-BEB58133F322}"/>
              </a:ext>
            </a:extLst>
          </p:cNvPr>
          <p:cNvSpPr txBox="1">
            <a:spLocks/>
          </p:cNvSpPr>
          <p:nvPr/>
        </p:nvSpPr>
        <p:spPr bwMode="auto">
          <a:xfrm>
            <a:off x="1666876" y="2743201"/>
            <a:ext cx="8215313"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A survey would be a good idea only if everyone that was surveyed was telling the truth.</a:t>
            </a:r>
          </a:p>
        </p:txBody>
      </p:sp>
      <p:sp>
        <p:nvSpPr>
          <p:cNvPr id="8" name="Content Placeholder 2">
            <a:extLst>
              <a:ext uri="{FF2B5EF4-FFF2-40B4-BE49-F238E27FC236}">
                <a16:creationId xmlns:a16="http://schemas.microsoft.com/office/drawing/2014/main" id="{0157480E-25BD-48BF-8673-3C568DC7693E}"/>
              </a:ext>
            </a:extLst>
          </p:cNvPr>
          <p:cNvSpPr txBox="1">
            <a:spLocks/>
          </p:cNvSpPr>
          <p:nvPr/>
        </p:nvSpPr>
        <p:spPr bwMode="auto">
          <a:xfrm>
            <a:off x="1666876" y="4143375"/>
            <a:ext cx="8786813" cy="15001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Place a camera in the washroom at the sink.  Record the number of males who wash their hands.  There could be legal issues with placing a hidden camera in the washroom</a:t>
            </a:r>
          </a:p>
        </p:txBody>
      </p:sp>
      <p:sp>
        <p:nvSpPr>
          <p:cNvPr id="9" name="Content Placeholder 2">
            <a:extLst>
              <a:ext uri="{FF2B5EF4-FFF2-40B4-BE49-F238E27FC236}">
                <a16:creationId xmlns:a16="http://schemas.microsoft.com/office/drawing/2014/main" id="{75F0EC74-9E04-457A-9CB9-2D50DD7825CF}"/>
              </a:ext>
            </a:extLst>
          </p:cNvPr>
          <p:cNvSpPr txBox="1">
            <a:spLocks/>
          </p:cNvSpPr>
          <p:nvPr/>
        </p:nvSpPr>
        <p:spPr bwMode="auto">
          <a:xfrm>
            <a:off x="1819276" y="5857876"/>
            <a:ext cx="8215313"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Can’t do an experiment because it isn’t a cause/effect scenario</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91F9CDB-035D-4D18-95DD-82B21F9F2EE6}"/>
              </a:ext>
            </a:extLst>
          </p:cNvPr>
          <p:cNvSpPr txBox="1">
            <a:spLocks/>
          </p:cNvSpPr>
          <p:nvPr/>
        </p:nvSpPr>
        <p:spPr>
          <a:xfrm>
            <a:off x="191344" y="488951"/>
            <a:ext cx="11449272" cy="868363"/>
          </a:xfrm>
          <a:prstGeom prst="rect">
            <a:avLst/>
          </a:prstGeom>
        </p:spPr>
        <p:txBody>
          <a:bodyPr anchor="b"/>
          <a:lstStyle/>
          <a:p>
            <a:pPr>
              <a:defRPr/>
            </a:pPr>
            <a:r>
              <a:rPr lang="en-CA" sz="2400" cap="small" dirty="0">
                <a:solidFill>
                  <a:schemeClr val="tx2"/>
                </a:solidFill>
                <a:latin typeface="+mj-lt"/>
                <a:ea typeface="+mj-ea"/>
                <a:cs typeface="+mj-cs"/>
              </a:rPr>
              <a:t>Does constant exposure to stress increase the chance of heart disease? Which approach would be best to investigate this issue?  Explain your answer.</a:t>
            </a:r>
          </a:p>
        </p:txBody>
      </p:sp>
      <p:sp>
        <p:nvSpPr>
          <p:cNvPr id="5" name="Content Placeholder 2">
            <a:extLst>
              <a:ext uri="{FF2B5EF4-FFF2-40B4-BE49-F238E27FC236}">
                <a16:creationId xmlns:a16="http://schemas.microsoft.com/office/drawing/2014/main" id="{36F9721C-93C6-4A06-96B4-A392D383DD37}"/>
              </a:ext>
            </a:extLst>
          </p:cNvPr>
          <p:cNvSpPr txBox="1">
            <a:spLocks/>
          </p:cNvSpPr>
          <p:nvPr/>
        </p:nvSpPr>
        <p:spPr bwMode="auto">
          <a:xfrm>
            <a:off x="1738313" y="1457325"/>
            <a:ext cx="1357312"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Survey? </a:t>
            </a:r>
          </a:p>
        </p:txBody>
      </p:sp>
      <p:sp>
        <p:nvSpPr>
          <p:cNvPr id="6" name="Content Placeholder 2">
            <a:extLst>
              <a:ext uri="{FF2B5EF4-FFF2-40B4-BE49-F238E27FC236}">
                <a16:creationId xmlns:a16="http://schemas.microsoft.com/office/drawing/2014/main" id="{626949C6-D8C6-42DD-A274-9AA3A19B3012}"/>
              </a:ext>
            </a:extLst>
          </p:cNvPr>
          <p:cNvSpPr txBox="1">
            <a:spLocks/>
          </p:cNvSpPr>
          <p:nvPr/>
        </p:nvSpPr>
        <p:spPr bwMode="auto">
          <a:xfrm>
            <a:off x="1738314" y="2828925"/>
            <a:ext cx="3286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Observational Study?</a:t>
            </a:r>
          </a:p>
        </p:txBody>
      </p:sp>
      <p:sp>
        <p:nvSpPr>
          <p:cNvPr id="7" name="Content Placeholder 2">
            <a:extLst>
              <a:ext uri="{FF2B5EF4-FFF2-40B4-BE49-F238E27FC236}">
                <a16:creationId xmlns:a16="http://schemas.microsoft.com/office/drawing/2014/main" id="{F90DB34A-59B9-49E9-BA87-7D3E4E3988C1}"/>
              </a:ext>
            </a:extLst>
          </p:cNvPr>
          <p:cNvSpPr txBox="1">
            <a:spLocks/>
          </p:cNvSpPr>
          <p:nvPr/>
        </p:nvSpPr>
        <p:spPr bwMode="auto">
          <a:xfrm>
            <a:off x="1738314" y="4743450"/>
            <a:ext cx="2143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Experiment?</a:t>
            </a:r>
          </a:p>
        </p:txBody>
      </p:sp>
      <p:sp>
        <p:nvSpPr>
          <p:cNvPr id="8" name="Content Placeholder 2">
            <a:extLst>
              <a:ext uri="{FF2B5EF4-FFF2-40B4-BE49-F238E27FC236}">
                <a16:creationId xmlns:a16="http://schemas.microsoft.com/office/drawing/2014/main" id="{0E5DD3C1-C085-416D-BEB7-2DF6AAA6413C}"/>
              </a:ext>
            </a:extLst>
          </p:cNvPr>
          <p:cNvSpPr txBox="1">
            <a:spLocks/>
          </p:cNvSpPr>
          <p:nvPr/>
        </p:nvSpPr>
        <p:spPr bwMode="auto">
          <a:xfrm>
            <a:off x="1666876" y="1743076"/>
            <a:ext cx="8215313"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 a survey could be bias since it can be based on public opinion rather than scientific facts.  </a:t>
            </a:r>
          </a:p>
        </p:txBody>
      </p:sp>
      <p:sp>
        <p:nvSpPr>
          <p:cNvPr id="9" name="Content Placeholder 2">
            <a:extLst>
              <a:ext uri="{FF2B5EF4-FFF2-40B4-BE49-F238E27FC236}">
                <a16:creationId xmlns:a16="http://schemas.microsoft.com/office/drawing/2014/main" id="{FACC9A19-EEB8-4BD5-A128-67BE4CE5D50C}"/>
              </a:ext>
            </a:extLst>
          </p:cNvPr>
          <p:cNvSpPr txBox="1">
            <a:spLocks/>
          </p:cNvSpPr>
          <p:nvPr/>
        </p:nvSpPr>
        <p:spPr bwMode="auto">
          <a:xfrm>
            <a:off x="1666876" y="3171826"/>
            <a:ext cx="8786813"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We can observe the level of stress from a group of patients with heart disease.  However, many variables can also affect your heart.  </a:t>
            </a:r>
            <a:r>
              <a:rPr lang="en-CA" sz="2400" dirty="0" err="1">
                <a:latin typeface="+mn-lt"/>
                <a:cs typeface="+mn-cs"/>
              </a:rPr>
              <a:t>Ie</a:t>
            </a:r>
            <a:r>
              <a:rPr lang="en-CA" sz="2400" dirty="0">
                <a:latin typeface="+mn-lt"/>
                <a:cs typeface="+mn-cs"/>
              </a:rPr>
              <a:t>: eating habits, exercising, genetics...</a:t>
            </a:r>
            <a:r>
              <a:rPr lang="en-CA" sz="2400" dirty="0" err="1">
                <a:latin typeface="+mn-lt"/>
                <a:cs typeface="+mn-cs"/>
              </a:rPr>
              <a:t>etc</a:t>
            </a:r>
            <a:r>
              <a:rPr lang="en-CA" sz="2400" dirty="0">
                <a:latin typeface="+mn-lt"/>
                <a:cs typeface="+mn-cs"/>
              </a:rPr>
              <a:t> (too many confounding variables) </a:t>
            </a:r>
            <a:r>
              <a:rPr lang="en-CA" sz="2400" dirty="0">
                <a:latin typeface="+mn-lt"/>
                <a:cs typeface="+mn-cs"/>
                <a:sym typeface="Wingdings" panose="05000000000000000000" pitchFamily="2" charset="2"/>
              </a:rPr>
              <a:t> NO</a:t>
            </a:r>
            <a:endParaRPr lang="en-CA" sz="2400" dirty="0">
              <a:latin typeface="+mn-lt"/>
              <a:cs typeface="+mn-cs"/>
            </a:endParaRPr>
          </a:p>
        </p:txBody>
      </p:sp>
      <p:sp>
        <p:nvSpPr>
          <p:cNvPr id="10" name="Content Placeholder 2">
            <a:extLst>
              <a:ext uri="{FF2B5EF4-FFF2-40B4-BE49-F238E27FC236}">
                <a16:creationId xmlns:a16="http://schemas.microsoft.com/office/drawing/2014/main" id="{CC0728DF-E0A9-4738-B480-45DD5948BD6E}"/>
              </a:ext>
            </a:extLst>
          </p:cNvPr>
          <p:cNvSpPr txBox="1">
            <a:spLocks/>
          </p:cNvSpPr>
          <p:nvPr/>
        </p:nvSpPr>
        <p:spPr bwMode="auto">
          <a:xfrm>
            <a:off x="1738314" y="5172076"/>
            <a:ext cx="8143875"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Perform experiments on the effects of stress on the human body.  </a:t>
            </a:r>
            <a:r>
              <a:rPr lang="en-CA" sz="2400" dirty="0" err="1">
                <a:latin typeface="+mn-lt"/>
                <a:cs typeface="+mn-cs"/>
              </a:rPr>
              <a:t>Ie</a:t>
            </a:r>
            <a:r>
              <a:rPr lang="en-CA" sz="2400" dirty="0">
                <a:latin typeface="+mn-lt"/>
                <a:cs typeface="+mn-cs"/>
              </a:rPr>
              <a:t>: How blood pressure, immune system are affected by stress.  YES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218050-5770-49A6-B528-83BAB388AB26}"/>
              </a:ext>
            </a:extLst>
          </p:cNvPr>
          <p:cNvSpPr txBox="1">
            <a:spLocks/>
          </p:cNvSpPr>
          <p:nvPr/>
        </p:nvSpPr>
        <p:spPr>
          <a:xfrm>
            <a:off x="263352" y="115890"/>
            <a:ext cx="11305256" cy="849310"/>
          </a:xfrm>
          <a:prstGeom prst="rect">
            <a:avLst/>
          </a:prstGeom>
        </p:spPr>
        <p:txBody>
          <a:bodyPr anchor="b"/>
          <a:lstStyle/>
          <a:p>
            <a:pPr>
              <a:defRPr/>
            </a:pPr>
            <a:r>
              <a:rPr lang="en-CA" sz="2400" cap="small" dirty="0">
                <a:solidFill>
                  <a:schemeClr val="tx2"/>
                </a:solidFill>
                <a:latin typeface="Times New Roman" panose="02020603050405020304" pitchFamily="18" charset="0"/>
                <a:ea typeface="+mj-ea"/>
                <a:cs typeface="Times New Roman" panose="02020603050405020304" pitchFamily="18" charset="0"/>
              </a:rPr>
              <a:t>Does studying while listening to music help or hinder learning? </a:t>
            </a:r>
            <a:r>
              <a:rPr lang="en-CA" sz="2400" cap="small" dirty="0">
                <a:solidFill>
                  <a:schemeClr val="tx2"/>
                </a:solidFill>
                <a:latin typeface="Times New Roman" panose="02020603050405020304" pitchFamily="18" charset="0"/>
                <a:cs typeface="Times New Roman" panose="02020603050405020304" pitchFamily="18" charset="0"/>
              </a:rPr>
              <a:t>Which approach would be best to investigate this issue?  Explain your answer</a:t>
            </a:r>
            <a:endParaRPr lang="en-CA" sz="2400" cap="small" dirty="0">
              <a:solidFill>
                <a:schemeClr val="tx2"/>
              </a:solidFill>
              <a:latin typeface="Times New Roman" panose="02020603050405020304" pitchFamily="18" charset="0"/>
              <a:ea typeface="+mj-ea"/>
              <a:cs typeface="Times New Roman" panose="02020603050405020304" pitchFamily="18" charset="0"/>
            </a:endParaRPr>
          </a:p>
        </p:txBody>
      </p:sp>
      <p:sp>
        <p:nvSpPr>
          <p:cNvPr id="5" name="Content Placeholder 2">
            <a:extLst>
              <a:ext uri="{FF2B5EF4-FFF2-40B4-BE49-F238E27FC236}">
                <a16:creationId xmlns:a16="http://schemas.microsoft.com/office/drawing/2014/main" id="{15506D65-0389-49A5-AFFB-3598C633FD30}"/>
              </a:ext>
            </a:extLst>
          </p:cNvPr>
          <p:cNvSpPr txBox="1">
            <a:spLocks/>
          </p:cNvSpPr>
          <p:nvPr/>
        </p:nvSpPr>
        <p:spPr bwMode="auto">
          <a:xfrm>
            <a:off x="1738313" y="1457325"/>
            <a:ext cx="1357312"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Survey? </a:t>
            </a:r>
          </a:p>
        </p:txBody>
      </p:sp>
      <p:sp>
        <p:nvSpPr>
          <p:cNvPr id="6" name="Content Placeholder 2">
            <a:extLst>
              <a:ext uri="{FF2B5EF4-FFF2-40B4-BE49-F238E27FC236}">
                <a16:creationId xmlns:a16="http://schemas.microsoft.com/office/drawing/2014/main" id="{67AC7BDA-CE60-43B1-9C91-B851D3576D7F}"/>
              </a:ext>
            </a:extLst>
          </p:cNvPr>
          <p:cNvSpPr txBox="1">
            <a:spLocks/>
          </p:cNvSpPr>
          <p:nvPr/>
        </p:nvSpPr>
        <p:spPr bwMode="auto">
          <a:xfrm>
            <a:off x="1738314" y="2420939"/>
            <a:ext cx="3286125"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Observational Study?</a:t>
            </a:r>
          </a:p>
        </p:txBody>
      </p:sp>
      <p:sp>
        <p:nvSpPr>
          <p:cNvPr id="7" name="Content Placeholder 2">
            <a:extLst>
              <a:ext uri="{FF2B5EF4-FFF2-40B4-BE49-F238E27FC236}">
                <a16:creationId xmlns:a16="http://schemas.microsoft.com/office/drawing/2014/main" id="{12E7A9A7-A41D-4655-A087-57742162BB63}"/>
              </a:ext>
            </a:extLst>
          </p:cNvPr>
          <p:cNvSpPr txBox="1">
            <a:spLocks/>
          </p:cNvSpPr>
          <p:nvPr/>
        </p:nvSpPr>
        <p:spPr bwMode="auto">
          <a:xfrm>
            <a:off x="1738314" y="4743450"/>
            <a:ext cx="2143125"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Experiment?</a:t>
            </a:r>
          </a:p>
        </p:txBody>
      </p:sp>
      <p:sp>
        <p:nvSpPr>
          <p:cNvPr id="8" name="Content Placeholder 2">
            <a:extLst>
              <a:ext uri="{FF2B5EF4-FFF2-40B4-BE49-F238E27FC236}">
                <a16:creationId xmlns:a16="http://schemas.microsoft.com/office/drawing/2014/main" id="{899799E6-35AB-45AF-819E-0948D711F141}"/>
              </a:ext>
            </a:extLst>
          </p:cNvPr>
          <p:cNvSpPr txBox="1">
            <a:spLocks/>
          </p:cNvSpPr>
          <p:nvPr/>
        </p:nvSpPr>
        <p:spPr bwMode="auto">
          <a:xfrm>
            <a:off x="1666875" y="1743076"/>
            <a:ext cx="8605838"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No, answers could be bias based on opinion towards music</a:t>
            </a:r>
          </a:p>
        </p:txBody>
      </p:sp>
      <p:sp>
        <p:nvSpPr>
          <p:cNvPr id="9" name="Content Placeholder 2">
            <a:extLst>
              <a:ext uri="{FF2B5EF4-FFF2-40B4-BE49-F238E27FC236}">
                <a16:creationId xmlns:a16="http://schemas.microsoft.com/office/drawing/2014/main" id="{73EC0309-7DB0-4BD9-AED3-807605F7B288}"/>
              </a:ext>
            </a:extLst>
          </p:cNvPr>
          <p:cNvSpPr txBox="1">
            <a:spLocks/>
          </p:cNvSpPr>
          <p:nvPr/>
        </p:nvSpPr>
        <p:spPr bwMode="auto">
          <a:xfrm>
            <a:off x="1666876" y="2852739"/>
            <a:ext cx="8786813" cy="1571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People who don’t listen to music while studying “may” be smarter to begin with.  Intelligence can be a confounding variable.  </a:t>
            </a:r>
          </a:p>
        </p:txBody>
      </p:sp>
      <p:sp>
        <p:nvSpPr>
          <p:cNvPr id="10" name="Content Placeholder 2">
            <a:extLst>
              <a:ext uri="{FF2B5EF4-FFF2-40B4-BE49-F238E27FC236}">
                <a16:creationId xmlns:a16="http://schemas.microsoft.com/office/drawing/2014/main" id="{5E509474-811D-400D-80C9-727D1FF95B43}"/>
              </a:ext>
            </a:extLst>
          </p:cNvPr>
          <p:cNvSpPr txBox="1">
            <a:spLocks/>
          </p:cNvSpPr>
          <p:nvPr/>
        </p:nvSpPr>
        <p:spPr bwMode="auto">
          <a:xfrm>
            <a:off x="1738314" y="5172076"/>
            <a:ext cx="8143875" cy="900113"/>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latin typeface="+mn-lt"/>
                <a:cs typeface="+mn-cs"/>
              </a:rPr>
              <a:t>We can measure effects of studying with or without music in controlled settings (YES)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C3D0A-A61C-400C-B51A-A022D2D4D1FF}"/>
              </a:ext>
            </a:extLst>
          </p:cNvPr>
          <p:cNvSpPr>
            <a:spLocks noGrp="1"/>
          </p:cNvSpPr>
          <p:nvPr>
            <p:ph type="title"/>
          </p:nvPr>
        </p:nvSpPr>
        <p:spPr>
          <a:xfrm>
            <a:off x="410544" y="71439"/>
            <a:ext cx="9043019" cy="725487"/>
          </a:xfrm>
        </p:spPr>
        <p:txBody>
          <a:bodyPr/>
          <a:lstStyle/>
          <a:p>
            <a:pPr>
              <a:defRPr/>
            </a:pPr>
            <a:r>
              <a:rPr lang="en-CA" dirty="0"/>
              <a:t>Part 3: Describing a Distribution: </a:t>
            </a:r>
          </a:p>
        </p:txBody>
      </p:sp>
      <p:sp>
        <p:nvSpPr>
          <p:cNvPr id="28675" name="Content Placeholder 2">
            <a:extLst>
              <a:ext uri="{FF2B5EF4-FFF2-40B4-BE49-F238E27FC236}">
                <a16:creationId xmlns:a16="http://schemas.microsoft.com/office/drawing/2014/main" id="{78871226-9DD5-4A10-A57C-0ED61F03089E}"/>
              </a:ext>
            </a:extLst>
          </p:cNvPr>
          <p:cNvSpPr>
            <a:spLocks noGrp="1"/>
          </p:cNvSpPr>
          <p:nvPr>
            <p:ph sz="quarter" idx="1"/>
          </p:nvPr>
        </p:nvSpPr>
        <p:spPr>
          <a:xfrm>
            <a:off x="192932" y="714375"/>
            <a:ext cx="11444506" cy="4330700"/>
          </a:xfrm>
        </p:spPr>
        <p:txBody>
          <a:bodyPr/>
          <a:lstStyle/>
          <a:p>
            <a:r>
              <a:rPr lang="en-CA" altLang="en-US" dirty="0"/>
              <a:t>Distribution tells us the range of values that the variable has and how often these occur</a:t>
            </a:r>
          </a:p>
          <a:p>
            <a:r>
              <a:rPr lang="en-CA" altLang="en-US" dirty="0"/>
              <a:t>Later chapters involving calculations on distribution have to do with probability</a:t>
            </a:r>
          </a:p>
          <a:p>
            <a:r>
              <a:rPr lang="en-CA" altLang="en-US" dirty="0"/>
              <a:t>To Describe a distribution, we will look at:</a:t>
            </a:r>
          </a:p>
          <a:p>
            <a:pPr>
              <a:buFont typeface="Wingdings" panose="05000000000000000000" pitchFamily="2" charset="2"/>
              <a:buNone/>
            </a:pPr>
            <a:r>
              <a:rPr lang="en-CA" altLang="en-US" dirty="0"/>
              <a:t>	A) Center	- Mean, Median, Mode, middle 50%, IQR </a:t>
            </a:r>
          </a:p>
          <a:p>
            <a:pPr>
              <a:buFont typeface="Wingdings" panose="05000000000000000000" pitchFamily="2" charset="2"/>
              <a:buNone/>
            </a:pPr>
            <a:r>
              <a:rPr lang="en-CA" altLang="en-US" dirty="0"/>
              <a:t>	B) Spread – the range (max, min), Q1, Q3, Outliers? </a:t>
            </a:r>
          </a:p>
          <a:p>
            <a:pPr>
              <a:buFont typeface="Wingdings" panose="05000000000000000000" pitchFamily="2" charset="2"/>
              <a:buNone/>
            </a:pPr>
            <a:r>
              <a:rPr lang="en-CA" altLang="en-US" dirty="0"/>
              <a:t>	C) Shape – either symmetrical or skewed, unimodal? Bimodal? Uniform?                   </a:t>
            </a:r>
            <a:br>
              <a:rPr lang="en-CA" altLang="en-US" dirty="0"/>
            </a:br>
            <a:r>
              <a:rPr lang="en-CA" altLang="en-US" dirty="0"/>
              <a:t>		 </a:t>
            </a:r>
          </a:p>
        </p:txBody>
      </p:sp>
      <p:grpSp>
        <p:nvGrpSpPr>
          <p:cNvPr id="3" name="Group 14">
            <a:extLst>
              <a:ext uri="{FF2B5EF4-FFF2-40B4-BE49-F238E27FC236}">
                <a16:creationId xmlns:a16="http://schemas.microsoft.com/office/drawing/2014/main" id="{F48E49F5-FB3D-4F19-987D-DAC3D69BB7D6}"/>
              </a:ext>
            </a:extLst>
          </p:cNvPr>
          <p:cNvGrpSpPr>
            <a:grpSpLocks/>
          </p:cNvGrpSpPr>
          <p:nvPr/>
        </p:nvGrpSpPr>
        <p:grpSpPr bwMode="auto">
          <a:xfrm>
            <a:off x="2452689" y="4857750"/>
            <a:ext cx="1787525" cy="1430338"/>
            <a:chOff x="641322" y="5143512"/>
            <a:chExt cx="1787538" cy="1430348"/>
          </a:xfrm>
        </p:grpSpPr>
        <p:cxnSp>
          <p:nvCxnSpPr>
            <p:cNvPr id="7" name="Straight Arrow Connector 6">
              <a:extLst>
                <a:ext uri="{FF2B5EF4-FFF2-40B4-BE49-F238E27FC236}">
                  <a16:creationId xmlns:a16="http://schemas.microsoft.com/office/drawing/2014/main" id="{B481E304-C188-41C1-8049-A6DCF49001F2}"/>
                </a:ext>
              </a:extLst>
            </p:cNvPr>
            <p:cNvCxnSpPr/>
            <p:nvPr/>
          </p:nvCxnSpPr>
          <p:spPr>
            <a:xfrm rot="5400000">
              <a:off x="-72264" y="5857098"/>
              <a:ext cx="1428760" cy="1587"/>
            </a:xfrm>
            <a:prstGeom prst="straightConnector1">
              <a:avLst/>
            </a:prstGeom>
            <a:ln w="25400">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85E23CD-BE0A-409B-BC35-E375EAD04443}"/>
                </a:ext>
              </a:extLst>
            </p:cNvPr>
            <p:cNvCxnSpPr/>
            <p:nvPr/>
          </p:nvCxnSpPr>
          <p:spPr>
            <a:xfrm rot="10800000">
              <a:off x="642909" y="6572272"/>
              <a:ext cx="1785951" cy="1588"/>
            </a:xfrm>
            <a:prstGeom prst="straightConnector1">
              <a:avLst/>
            </a:prstGeom>
            <a:ln w="25400">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grpSp>
      <p:grpSp>
        <p:nvGrpSpPr>
          <p:cNvPr id="4" name="Group 15">
            <a:extLst>
              <a:ext uri="{FF2B5EF4-FFF2-40B4-BE49-F238E27FC236}">
                <a16:creationId xmlns:a16="http://schemas.microsoft.com/office/drawing/2014/main" id="{8654D22D-2AB3-42C7-87F1-DB8F946E6A2F}"/>
              </a:ext>
            </a:extLst>
          </p:cNvPr>
          <p:cNvGrpSpPr>
            <a:grpSpLocks/>
          </p:cNvGrpSpPr>
          <p:nvPr/>
        </p:nvGrpSpPr>
        <p:grpSpPr bwMode="auto">
          <a:xfrm>
            <a:off x="5022851" y="4857750"/>
            <a:ext cx="1787525" cy="1430338"/>
            <a:chOff x="641322" y="5143512"/>
            <a:chExt cx="1787538" cy="1430348"/>
          </a:xfrm>
        </p:grpSpPr>
        <p:cxnSp>
          <p:nvCxnSpPr>
            <p:cNvPr id="17" name="Straight Arrow Connector 16">
              <a:extLst>
                <a:ext uri="{FF2B5EF4-FFF2-40B4-BE49-F238E27FC236}">
                  <a16:creationId xmlns:a16="http://schemas.microsoft.com/office/drawing/2014/main" id="{71A17C1B-908C-4617-9233-D8F87A54A555}"/>
                </a:ext>
              </a:extLst>
            </p:cNvPr>
            <p:cNvCxnSpPr/>
            <p:nvPr/>
          </p:nvCxnSpPr>
          <p:spPr>
            <a:xfrm rot="5400000">
              <a:off x="-72264" y="5857098"/>
              <a:ext cx="1428760" cy="1588"/>
            </a:xfrm>
            <a:prstGeom prst="straightConnector1">
              <a:avLst/>
            </a:prstGeom>
            <a:ln w="25400">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0458CE2-45ED-478A-B409-1C815354831D}"/>
                </a:ext>
              </a:extLst>
            </p:cNvPr>
            <p:cNvCxnSpPr/>
            <p:nvPr/>
          </p:nvCxnSpPr>
          <p:spPr>
            <a:xfrm rot="10800000">
              <a:off x="642910" y="6572272"/>
              <a:ext cx="1785950" cy="1588"/>
            </a:xfrm>
            <a:prstGeom prst="straightConnector1">
              <a:avLst/>
            </a:prstGeom>
            <a:ln w="25400">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grpSp>
      <p:grpSp>
        <p:nvGrpSpPr>
          <p:cNvPr id="5" name="Group 18">
            <a:extLst>
              <a:ext uri="{FF2B5EF4-FFF2-40B4-BE49-F238E27FC236}">
                <a16:creationId xmlns:a16="http://schemas.microsoft.com/office/drawing/2014/main" id="{2697F548-CFBD-4601-838A-8CD14F1CAD23}"/>
              </a:ext>
            </a:extLst>
          </p:cNvPr>
          <p:cNvGrpSpPr>
            <a:grpSpLocks/>
          </p:cNvGrpSpPr>
          <p:nvPr/>
        </p:nvGrpSpPr>
        <p:grpSpPr bwMode="auto">
          <a:xfrm>
            <a:off x="7524751" y="4857750"/>
            <a:ext cx="1787525" cy="1430338"/>
            <a:chOff x="641322" y="5143512"/>
            <a:chExt cx="1787538" cy="1430348"/>
          </a:xfrm>
        </p:grpSpPr>
        <p:cxnSp>
          <p:nvCxnSpPr>
            <p:cNvPr id="20" name="Straight Arrow Connector 19">
              <a:extLst>
                <a:ext uri="{FF2B5EF4-FFF2-40B4-BE49-F238E27FC236}">
                  <a16:creationId xmlns:a16="http://schemas.microsoft.com/office/drawing/2014/main" id="{3A52675C-F2E8-4C9A-BA40-BE218CFC0190}"/>
                </a:ext>
              </a:extLst>
            </p:cNvPr>
            <p:cNvCxnSpPr/>
            <p:nvPr/>
          </p:nvCxnSpPr>
          <p:spPr>
            <a:xfrm rot="5400000">
              <a:off x="-72264" y="5857098"/>
              <a:ext cx="1428760" cy="1588"/>
            </a:xfrm>
            <a:prstGeom prst="straightConnector1">
              <a:avLst/>
            </a:prstGeom>
            <a:ln w="25400">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9A4143D-3DC0-4D2C-AEA8-AB0B221F4223}"/>
                </a:ext>
              </a:extLst>
            </p:cNvPr>
            <p:cNvCxnSpPr/>
            <p:nvPr/>
          </p:nvCxnSpPr>
          <p:spPr>
            <a:xfrm rot="10800000">
              <a:off x="642910" y="6572272"/>
              <a:ext cx="1785950" cy="1588"/>
            </a:xfrm>
            <a:prstGeom prst="straightConnector1">
              <a:avLst/>
            </a:prstGeom>
            <a:ln w="25400">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grpSp>
      <p:sp>
        <p:nvSpPr>
          <p:cNvPr id="24" name="Freeform 23">
            <a:extLst>
              <a:ext uri="{FF2B5EF4-FFF2-40B4-BE49-F238E27FC236}">
                <a16:creationId xmlns:a16="http://schemas.microsoft.com/office/drawing/2014/main" id="{1814E931-E497-43B2-85BC-C6D9CC06B9FC}"/>
              </a:ext>
            </a:extLst>
          </p:cNvPr>
          <p:cNvSpPr/>
          <p:nvPr/>
        </p:nvSpPr>
        <p:spPr>
          <a:xfrm>
            <a:off x="2438401" y="5143501"/>
            <a:ext cx="1585913" cy="1146175"/>
          </a:xfrm>
          <a:custGeom>
            <a:avLst/>
            <a:gdLst>
              <a:gd name="connsiteX0" fmla="*/ 0 w 1497724"/>
              <a:gd name="connsiteY0" fmla="*/ 1468820 h 1468820"/>
              <a:gd name="connsiteX1" fmla="*/ 756745 w 1497724"/>
              <a:gd name="connsiteY1" fmla="*/ 2627 h 1468820"/>
              <a:gd name="connsiteX2" fmla="*/ 1497724 w 1497724"/>
              <a:gd name="connsiteY2" fmla="*/ 1453055 h 1468820"/>
            </a:gdLst>
            <a:ahLst/>
            <a:cxnLst>
              <a:cxn ang="0">
                <a:pos x="connsiteX0" y="connsiteY0"/>
              </a:cxn>
              <a:cxn ang="0">
                <a:pos x="connsiteX1" y="connsiteY1"/>
              </a:cxn>
              <a:cxn ang="0">
                <a:pos x="connsiteX2" y="connsiteY2"/>
              </a:cxn>
            </a:cxnLst>
            <a:rect l="l" t="t" r="r" b="b"/>
            <a:pathLst>
              <a:path w="1497724" h="1468820">
                <a:moveTo>
                  <a:pt x="0" y="1468820"/>
                </a:moveTo>
                <a:cubicBezTo>
                  <a:pt x="253562" y="737037"/>
                  <a:pt x="507124" y="5254"/>
                  <a:pt x="756745" y="2627"/>
                </a:cubicBezTo>
                <a:cubicBezTo>
                  <a:pt x="1006366" y="0"/>
                  <a:pt x="1252045" y="726527"/>
                  <a:pt x="1497724" y="1453055"/>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28" name="Freeform 27">
            <a:extLst>
              <a:ext uri="{FF2B5EF4-FFF2-40B4-BE49-F238E27FC236}">
                <a16:creationId xmlns:a16="http://schemas.microsoft.com/office/drawing/2014/main" id="{8542F3D1-8696-4125-88E1-E1326F6DA0B2}"/>
              </a:ext>
            </a:extLst>
          </p:cNvPr>
          <p:cNvSpPr/>
          <p:nvPr/>
        </p:nvSpPr>
        <p:spPr>
          <a:xfrm>
            <a:off x="5024438" y="5143500"/>
            <a:ext cx="1701800" cy="1176338"/>
          </a:xfrm>
          <a:custGeom>
            <a:avLst/>
            <a:gdLst>
              <a:gd name="connsiteX0" fmla="*/ 0 w 1702676"/>
              <a:gd name="connsiteY0" fmla="*/ 1468820 h 1497724"/>
              <a:gd name="connsiteX1" fmla="*/ 331076 w 1702676"/>
              <a:gd name="connsiteY1" fmla="*/ 34158 h 1497724"/>
              <a:gd name="connsiteX2" fmla="*/ 1387365 w 1702676"/>
              <a:gd name="connsiteY2" fmla="*/ 1263869 h 1497724"/>
              <a:gd name="connsiteX3" fmla="*/ 1702676 w 1702676"/>
              <a:gd name="connsiteY3" fmla="*/ 1437289 h 1497724"/>
            </a:gdLst>
            <a:ahLst/>
            <a:cxnLst>
              <a:cxn ang="0">
                <a:pos x="connsiteX0" y="connsiteY0"/>
              </a:cxn>
              <a:cxn ang="0">
                <a:pos x="connsiteX1" y="connsiteY1"/>
              </a:cxn>
              <a:cxn ang="0">
                <a:pos x="connsiteX2" y="connsiteY2"/>
              </a:cxn>
              <a:cxn ang="0">
                <a:pos x="connsiteX3" y="connsiteY3"/>
              </a:cxn>
            </a:cxnLst>
            <a:rect l="l" t="t" r="r" b="b"/>
            <a:pathLst>
              <a:path w="1702676" h="1497724">
                <a:moveTo>
                  <a:pt x="0" y="1468820"/>
                </a:moveTo>
                <a:cubicBezTo>
                  <a:pt x="49924" y="768568"/>
                  <a:pt x="99849" y="68316"/>
                  <a:pt x="331076" y="34158"/>
                </a:cubicBezTo>
                <a:cubicBezTo>
                  <a:pt x="562303" y="0"/>
                  <a:pt x="1158765" y="1030014"/>
                  <a:pt x="1387365" y="1263869"/>
                </a:cubicBezTo>
                <a:cubicBezTo>
                  <a:pt x="1615965" y="1497724"/>
                  <a:pt x="1659320" y="1467506"/>
                  <a:pt x="1702676" y="1437289"/>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29" name="Freeform 28">
            <a:extLst>
              <a:ext uri="{FF2B5EF4-FFF2-40B4-BE49-F238E27FC236}">
                <a16:creationId xmlns:a16="http://schemas.microsoft.com/office/drawing/2014/main" id="{FE545162-E336-47A9-8A15-F6D5B83238E6}"/>
              </a:ext>
            </a:extLst>
          </p:cNvPr>
          <p:cNvSpPr/>
          <p:nvPr/>
        </p:nvSpPr>
        <p:spPr>
          <a:xfrm flipH="1">
            <a:off x="7535864" y="5110164"/>
            <a:ext cx="1703387" cy="1176337"/>
          </a:xfrm>
          <a:custGeom>
            <a:avLst/>
            <a:gdLst>
              <a:gd name="connsiteX0" fmla="*/ 0 w 1702676"/>
              <a:gd name="connsiteY0" fmla="*/ 1468820 h 1497724"/>
              <a:gd name="connsiteX1" fmla="*/ 331076 w 1702676"/>
              <a:gd name="connsiteY1" fmla="*/ 34158 h 1497724"/>
              <a:gd name="connsiteX2" fmla="*/ 1387365 w 1702676"/>
              <a:gd name="connsiteY2" fmla="*/ 1263869 h 1497724"/>
              <a:gd name="connsiteX3" fmla="*/ 1702676 w 1702676"/>
              <a:gd name="connsiteY3" fmla="*/ 1437289 h 1497724"/>
            </a:gdLst>
            <a:ahLst/>
            <a:cxnLst>
              <a:cxn ang="0">
                <a:pos x="connsiteX0" y="connsiteY0"/>
              </a:cxn>
              <a:cxn ang="0">
                <a:pos x="connsiteX1" y="connsiteY1"/>
              </a:cxn>
              <a:cxn ang="0">
                <a:pos x="connsiteX2" y="connsiteY2"/>
              </a:cxn>
              <a:cxn ang="0">
                <a:pos x="connsiteX3" y="connsiteY3"/>
              </a:cxn>
            </a:cxnLst>
            <a:rect l="l" t="t" r="r" b="b"/>
            <a:pathLst>
              <a:path w="1702676" h="1497724">
                <a:moveTo>
                  <a:pt x="0" y="1468820"/>
                </a:moveTo>
                <a:cubicBezTo>
                  <a:pt x="49924" y="768568"/>
                  <a:pt x="99849" y="68316"/>
                  <a:pt x="331076" y="34158"/>
                </a:cubicBezTo>
                <a:cubicBezTo>
                  <a:pt x="562303" y="0"/>
                  <a:pt x="1158765" y="1030014"/>
                  <a:pt x="1387365" y="1263869"/>
                </a:cubicBezTo>
                <a:cubicBezTo>
                  <a:pt x="1615965" y="1497724"/>
                  <a:pt x="1659320" y="1467506"/>
                  <a:pt x="1702676" y="1437289"/>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30" name="TextBox 29">
            <a:extLst>
              <a:ext uri="{FF2B5EF4-FFF2-40B4-BE49-F238E27FC236}">
                <a16:creationId xmlns:a16="http://schemas.microsoft.com/office/drawing/2014/main" id="{682C1767-C549-4642-AD31-3F06052405C8}"/>
              </a:ext>
            </a:extLst>
          </p:cNvPr>
          <p:cNvSpPr txBox="1">
            <a:spLocks noChangeArrowheads="1"/>
          </p:cNvSpPr>
          <p:nvPr/>
        </p:nvSpPr>
        <p:spPr bwMode="auto">
          <a:xfrm>
            <a:off x="2452689" y="6286500"/>
            <a:ext cx="15573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Symmetrical</a:t>
            </a:r>
          </a:p>
        </p:txBody>
      </p:sp>
      <p:sp>
        <p:nvSpPr>
          <p:cNvPr id="31" name="TextBox 30">
            <a:extLst>
              <a:ext uri="{FF2B5EF4-FFF2-40B4-BE49-F238E27FC236}">
                <a16:creationId xmlns:a16="http://schemas.microsoft.com/office/drawing/2014/main" id="{A3F97275-8058-4EBC-867E-4C9C52F09F9A}"/>
              </a:ext>
            </a:extLst>
          </p:cNvPr>
          <p:cNvSpPr txBox="1">
            <a:spLocks noChangeArrowheads="1"/>
          </p:cNvSpPr>
          <p:nvPr/>
        </p:nvSpPr>
        <p:spPr bwMode="auto">
          <a:xfrm>
            <a:off x="5038726" y="6286500"/>
            <a:ext cx="1698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Skewed Right</a:t>
            </a:r>
          </a:p>
        </p:txBody>
      </p:sp>
      <p:sp>
        <p:nvSpPr>
          <p:cNvPr id="32" name="TextBox 31">
            <a:extLst>
              <a:ext uri="{FF2B5EF4-FFF2-40B4-BE49-F238E27FC236}">
                <a16:creationId xmlns:a16="http://schemas.microsoft.com/office/drawing/2014/main" id="{F5D7CE2B-1185-4933-A27A-612CABFB6466}"/>
              </a:ext>
            </a:extLst>
          </p:cNvPr>
          <p:cNvSpPr txBox="1">
            <a:spLocks noChangeArrowheads="1"/>
          </p:cNvSpPr>
          <p:nvPr/>
        </p:nvSpPr>
        <p:spPr bwMode="auto">
          <a:xfrm>
            <a:off x="7667625" y="6286500"/>
            <a:ext cx="1531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Skewed Left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blinds(horizontal)">
                                      <p:cBhvr>
                                        <p:cTn id="7" dur="5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blinds(horizontal)">
                                      <p:cBhvr>
                                        <p:cTn id="12" dur="500"/>
                                        <p:tgtEl>
                                          <p:spTgt spid="28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blinds(horizontal)">
                                      <p:cBhvr>
                                        <p:cTn id="17" dur="500"/>
                                        <p:tgtEl>
                                          <p:spTgt spid="286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blinds(horizontal)">
                                      <p:cBhvr>
                                        <p:cTn id="22" dur="500"/>
                                        <p:tgtEl>
                                          <p:spTgt spid="2867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8675">
                                            <p:txEl>
                                              <p:pRg st="4" end="4"/>
                                            </p:txEl>
                                          </p:spTgt>
                                        </p:tgtEl>
                                        <p:attrNameLst>
                                          <p:attrName>style.visibility</p:attrName>
                                        </p:attrNameLst>
                                      </p:cBhvr>
                                      <p:to>
                                        <p:strVal val="visible"/>
                                      </p:to>
                                    </p:set>
                                    <p:animEffect transition="in" filter="blinds(horizontal)">
                                      <p:cBhvr>
                                        <p:cTn id="27" dur="500"/>
                                        <p:tgtEl>
                                          <p:spTgt spid="2867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8675">
                                            <p:txEl>
                                              <p:pRg st="5" end="5"/>
                                            </p:txEl>
                                          </p:spTgt>
                                        </p:tgtEl>
                                        <p:attrNameLst>
                                          <p:attrName>style.visibility</p:attrName>
                                        </p:attrNameLst>
                                      </p:cBhvr>
                                      <p:to>
                                        <p:strVal val="visible"/>
                                      </p:to>
                                    </p:set>
                                    <p:animEffect transition="in" filter="blinds(horizontal)">
                                      <p:cBhvr>
                                        <p:cTn id="32" dur="500"/>
                                        <p:tgtEl>
                                          <p:spTgt spid="2867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blinds(horizontal)">
                                      <p:cBhvr>
                                        <p:cTn id="37" dur="500"/>
                                        <p:tgtEl>
                                          <p:spTgt spid="3"/>
                                        </p:tgtEl>
                                      </p:cBhvr>
                                    </p:animEffect>
                                  </p:childTnLst>
                                </p:cTn>
                              </p:par>
                              <p:par>
                                <p:cTn id="38" presetID="22" presetClass="entr" presetSubtype="8" fill="hold" nodeType="with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wipe(left)">
                                      <p:cBhvr>
                                        <p:cTn id="40" dur="500"/>
                                        <p:tgtEl>
                                          <p:spTgt spid="2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blinds(horizontal)">
                                      <p:cBhvr>
                                        <p:cTn id="45" dur="500"/>
                                        <p:tgtEl>
                                          <p:spTgt spid="3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blinds(horizontal)">
                                      <p:cBhvr>
                                        <p:cTn id="50" dur="500"/>
                                        <p:tgtEl>
                                          <p:spTgt spid="4"/>
                                        </p:tgtEl>
                                      </p:cBhvr>
                                    </p:animEffect>
                                  </p:childTnLst>
                                </p:cTn>
                              </p:par>
                              <p:par>
                                <p:cTn id="51" presetID="22" presetClass="entr" presetSubtype="8" fill="hold" nodeType="with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wipe(left)">
                                      <p:cBhvr>
                                        <p:cTn id="53" dur="500"/>
                                        <p:tgtEl>
                                          <p:spTgt spid="2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blinds(horizontal)">
                                      <p:cBhvr>
                                        <p:cTn id="58" dur="500"/>
                                        <p:tgtEl>
                                          <p:spTgt spid="31"/>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nodeType="clickEffect">
                                  <p:stCondLst>
                                    <p:cond delay="0"/>
                                  </p:stCondLst>
                                  <p:childTnLst>
                                    <p:set>
                                      <p:cBhvr>
                                        <p:cTn id="62" dur="1" fill="hold">
                                          <p:stCondLst>
                                            <p:cond delay="0"/>
                                          </p:stCondLst>
                                        </p:cTn>
                                        <p:tgtEl>
                                          <p:spTgt spid="5"/>
                                        </p:tgtEl>
                                        <p:attrNameLst>
                                          <p:attrName>style.visibility</p:attrName>
                                        </p:attrNameLst>
                                      </p:cBhvr>
                                      <p:to>
                                        <p:strVal val="visible"/>
                                      </p:to>
                                    </p:set>
                                    <p:animEffect transition="in" filter="blinds(horizontal)">
                                      <p:cBhvr>
                                        <p:cTn id="63" dur="500"/>
                                        <p:tgtEl>
                                          <p:spTgt spid="5"/>
                                        </p:tgtEl>
                                      </p:cBhvr>
                                    </p:animEffect>
                                  </p:childTnLst>
                                </p:cTn>
                              </p:par>
                              <p:par>
                                <p:cTn id="64" presetID="22" presetClass="entr" presetSubtype="8" fill="hold" nodeType="with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wipe(left)">
                                      <p:cBhvr>
                                        <p:cTn id="66" dur="500"/>
                                        <p:tgtEl>
                                          <p:spTgt spid="29"/>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2"/>
                                        </p:tgtEl>
                                        <p:attrNameLst>
                                          <p:attrName>style.visibility</p:attrName>
                                        </p:attrNameLst>
                                      </p:cBhvr>
                                      <p:to>
                                        <p:strVal val="visible"/>
                                      </p:to>
                                    </p:set>
                                    <p:animEffect transition="in" filter="blinds(horizontal)">
                                      <p:cBhvr>
                                        <p:cTn id="7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30EA3-092B-42AA-9DAD-7D8D713CD579}"/>
              </a:ext>
            </a:extLst>
          </p:cNvPr>
          <p:cNvSpPr>
            <a:spLocks noGrp="1"/>
          </p:cNvSpPr>
          <p:nvPr>
            <p:ph type="title"/>
          </p:nvPr>
        </p:nvSpPr>
        <p:spPr>
          <a:xfrm>
            <a:off x="1981200" y="274639"/>
            <a:ext cx="7467600" cy="706437"/>
          </a:xfrm>
        </p:spPr>
        <p:txBody>
          <a:bodyPr/>
          <a:lstStyle/>
          <a:p>
            <a:pPr>
              <a:defRPr/>
            </a:pPr>
            <a:r>
              <a:rPr lang="en-CA" dirty="0"/>
              <a:t>NOTE: This is a BELL CURVE!!</a:t>
            </a:r>
          </a:p>
        </p:txBody>
      </p:sp>
      <p:pic>
        <p:nvPicPr>
          <p:cNvPr id="57347" name="Picture 3">
            <a:extLst>
              <a:ext uri="{FF2B5EF4-FFF2-40B4-BE49-F238E27FC236}">
                <a16:creationId xmlns:a16="http://schemas.microsoft.com/office/drawing/2014/main" id="{6115D662-2501-4200-B39D-1064501B50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4400" y="982663"/>
            <a:ext cx="7067550"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48" name="Picture 4">
            <a:extLst>
              <a:ext uri="{FF2B5EF4-FFF2-40B4-BE49-F238E27FC236}">
                <a16:creationId xmlns:a16="http://schemas.microsoft.com/office/drawing/2014/main" id="{C8AAAB8E-3CC1-4F45-8F15-483D0898E0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3389" y="4652963"/>
            <a:ext cx="2771775"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FD321710-76F0-493E-BBE6-67A68EC9DE6E}"/>
              </a:ext>
            </a:extLst>
          </p:cNvPr>
          <p:cNvSpPr txBox="1">
            <a:spLocks/>
          </p:cNvSpPr>
          <p:nvPr/>
        </p:nvSpPr>
        <p:spPr bwMode="auto">
          <a:xfrm>
            <a:off x="2152650" y="6045200"/>
            <a:ext cx="1873250"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NOT THIS!</a:t>
            </a:r>
          </a:p>
        </p:txBody>
      </p:sp>
      <p:pic>
        <p:nvPicPr>
          <p:cNvPr id="57350" name="Picture 6">
            <a:extLst>
              <a:ext uri="{FF2B5EF4-FFF2-40B4-BE49-F238E27FC236}">
                <a16:creationId xmlns:a16="http://schemas.microsoft.com/office/drawing/2014/main" id="{1CC2226E-BB32-4708-9C78-42E61882D8A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6500" y="4583114"/>
            <a:ext cx="1657350"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A8948B31-1CF3-40D3-B3D5-83BEBA308AD3}"/>
              </a:ext>
            </a:extLst>
          </p:cNvPr>
          <p:cNvSpPr txBox="1">
            <a:spLocks/>
          </p:cNvSpPr>
          <p:nvPr/>
        </p:nvSpPr>
        <p:spPr bwMode="auto">
          <a:xfrm>
            <a:off x="4908551" y="6280150"/>
            <a:ext cx="1871663" cy="471488"/>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NOT THIS!</a:t>
            </a:r>
          </a:p>
        </p:txBody>
      </p:sp>
      <p:pic>
        <p:nvPicPr>
          <p:cNvPr id="57352" name="Picture 8">
            <a:extLst>
              <a:ext uri="{FF2B5EF4-FFF2-40B4-BE49-F238E27FC236}">
                <a16:creationId xmlns:a16="http://schemas.microsoft.com/office/drawing/2014/main" id="{39D603EE-1C95-49C3-92F4-84B77C68323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35864" y="4486276"/>
            <a:ext cx="2092325"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Content Placeholder 2">
            <a:extLst>
              <a:ext uri="{FF2B5EF4-FFF2-40B4-BE49-F238E27FC236}">
                <a16:creationId xmlns:a16="http://schemas.microsoft.com/office/drawing/2014/main" id="{042B3AE8-3150-497D-979F-12EDBFF5A7AF}"/>
              </a:ext>
            </a:extLst>
          </p:cNvPr>
          <p:cNvSpPr txBox="1">
            <a:spLocks/>
          </p:cNvSpPr>
          <p:nvPr/>
        </p:nvSpPr>
        <p:spPr bwMode="auto">
          <a:xfrm>
            <a:off x="7646988" y="6246814"/>
            <a:ext cx="1871662" cy="471487"/>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400" dirty="0">
                <a:solidFill>
                  <a:srgbClr val="FF0000"/>
                </a:solidFill>
                <a:latin typeface="+mn-lt"/>
                <a:cs typeface="+mn-cs"/>
              </a:rPr>
              <a:t>NOT THIS!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9A9C5-D87D-4C07-8D6B-A0377BA511F7}"/>
              </a:ext>
            </a:extLst>
          </p:cNvPr>
          <p:cNvSpPr>
            <a:spLocks noGrp="1"/>
          </p:cNvSpPr>
          <p:nvPr>
            <p:ph type="title"/>
          </p:nvPr>
        </p:nvSpPr>
        <p:spPr>
          <a:xfrm>
            <a:off x="1636713" y="-103188"/>
            <a:ext cx="8780462" cy="1300163"/>
          </a:xfrm>
        </p:spPr>
        <p:txBody>
          <a:bodyPr>
            <a:normAutofit fontScale="90000"/>
          </a:bodyPr>
          <a:lstStyle/>
          <a:p>
            <a:pPr>
              <a:defRPr/>
            </a:pPr>
            <a:r>
              <a:rPr lang="en-CA" sz="2000" dirty="0"/>
              <a:t>Dot Plots: The </a:t>
            </a:r>
            <a:r>
              <a:rPr lang="en-CA" sz="2000" dirty="0" err="1"/>
              <a:t>dotplot</a:t>
            </a:r>
            <a:r>
              <a:rPr lang="en-CA" sz="2000" dirty="0"/>
              <a:t> below shows the Math test scores of two classes of  20 students in a Calculus class.  The first class regularly attended Tutorials and the second class did not.  In your groups, discuss the following questions:</a:t>
            </a:r>
          </a:p>
        </p:txBody>
      </p:sp>
      <p:cxnSp>
        <p:nvCxnSpPr>
          <p:cNvPr id="5" name="Straight Connector 4">
            <a:extLst>
              <a:ext uri="{FF2B5EF4-FFF2-40B4-BE49-F238E27FC236}">
                <a16:creationId xmlns:a16="http://schemas.microsoft.com/office/drawing/2014/main" id="{4730D4ED-9C6B-4B7C-8974-67D2F93F0A92}"/>
              </a:ext>
            </a:extLst>
          </p:cNvPr>
          <p:cNvCxnSpPr/>
          <p:nvPr/>
        </p:nvCxnSpPr>
        <p:spPr>
          <a:xfrm>
            <a:off x="2208213" y="1636713"/>
            <a:ext cx="0" cy="5778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D61296-0D9C-4844-A712-B4A638533E96}"/>
              </a:ext>
            </a:extLst>
          </p:cNvPr>
          <p:cNvCxnSpPr>
            <a:cxnSpLocks/>
          </p:cNvCxnSpPr>
          <p:nvPr/>
        </p:nvCxnSpPr>
        <p:spPr>
          <a:xfrm flipV="1">
            <a:off x="2135188" y="2046289"/>
            <a:ext cx="7993062" cy="222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24A40B2-FF63-43D0-8A16-52E01498B658}"/>
              </a:ext>
            </a:extLst>
          </p:cNvPr>
          <p:cNvCxnSpPr/>
          <p:nvPr/>
        </p:nvCxnSpPr>
        <p:spPr>
          <a:xfrm>
            <a:off x="3287713" y="1916113"/>
            <a:ext cx="0" cy="3238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15D062E-6AEE-4B92-A0A9-A9435A84405C}"/>
              </a:ext>
            </a:extLst>
          </p:cNvPr>
          <p:cNvCxnSpPr>
            <a:cxnSpLocks/>
          </p:cNvCxnSpPr>
          <p:nvPr/>
        </p:nvCxnSpPr>
        <p:spPr>
          <a:xfrm flipH="1">
            <a:off x="4367213" y="1916113"/>
            <a:ext cx="4762" cy="2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F647A0C-6B07-4AB2-AD18-A7750BA29EB3}"/>
              </a:ext>
            </a:extLst>
          </p:cNvPr>
          <p:cNvCxnSpPr>
            <a:cxnSpLocks/>
          </p:cNvCxnSpPr>
          <p:nvPr/>
        </p:nvCxnSpPr>
        <p:spPr>
          <a:xfrm flipH="1">
            <a:off x="5448301" y="1916113"/>
            <a:ext cx="3175" cy="2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6F9B81C-B89F-4D9E-80FA-2825E1C08E5B}"/>
              </a:ext>
            </a:extLst>
          </p:cNvPr>
          <p:cNvCxnSpPr>
            <a:cxnSpLocks/>
          </p:cNvCxnSpPr>
          <p:nvPr/>
        </p:nvCxnSpPr>
        <p:spPr>
          <a:xfrm flipH="1">
            <a:off x="6527801" y="1916113"/>
            <a:ext cx="3175" cy="2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ABF009F-E35F-4B72-9500-406CA4382325}"/>
              </a:ext>
            </a:extLst>
          </p:cNvPr>
          <p:cNvCxnSpPr>
            <a:cxnSpLocks/>
          </p:cNvCxnSpPr>
          <p:nvPr/>
        </p:nvCxnSpPr>
        <p:spPr>
          <a:xfrm flipH="1">
            <a:off x="7608889" y="1916113"/>
            <a:ext cx="3175" cy="2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11B8A-03A5-46CD-B204-9CF02BDCC04B}"/>
              </a:ext>
            </a:extLst>
          </p:cNvPr>
          <p:cNvCxnSpPr>
            <a:cxnSpLocks/>
          </p:cNvCxnSpPr>
          <p:nvPr/>
        </p:nvCxnSpPr>
        <p:spPr>
          <a:xfrm flipH="1">
            <a:off x="8688389" y="1916113"/>
            <a:ext cx="3175" cy="2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04EEE09-1D78-47AD-ABBF-A109D37C5237}"/>
              </a:ext>
            </a:extLst>
          </p:cNvPr>
          <p:cNvCxnSpPr>
            <a:cxnSpLocks/>
          </p:cNvCxnSpPr>
          <p:nvPr/>
        </p:nvCxnSpPr>
        <p:spPr>
          <a:xfrm flipH="1">
            <a:off x="9767888" y="1916113"/>
            <a:ext cx="4762" cy="2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1452" name="Object 17">
            <a:extLst>
              <a:ext uri="{FF2B5EF4-FFF2-40B4-BE49-F238E27FC236}">
                <a16:creationId xmlns:a16="http://schemas.microsoft.com/office/drawing/2014/main" id="{DBB3CCA0-8208-4233-B82D-A8545C3724CC}"/>
              </a:ext>
            </a:extLst>
          </p:cNvPr>
          <p:cNvGraphicFramePr>
            <a:graphicFrameLocks noChangeAspect="1"/>
          </p:cNvGraphicFramePr>
          <p:nvPr/>
        </p:nvGraphicFramePr>
        <p:xfrm>
          <a:off x="9640888" y="2141538"/>
          <a:ext cx="254000" cy="177800"/>
        </p:xfrm>
        <a:graphic>
          <a:graphicData uri="http://schemas.openxmlformats.org/presentationml/2006/ole">
            <mc:AlternateContent xmlns:mc="http://schemas.openxmlformats.org/markup-compatibility/2006">
              <mc:Choice xmlns:v="urn:schemas-microsoft-com:vml" Requires="v">
                <p:oleObj name="Equation" r:id="rId4" imgW="253670" imgH="177569" progId="Equation.DSMT4">
                  <p:embed/>
                </p:oleObj>
              </mc:Choice>
              <mc:Fallback>
                <p:oleObj name="Equation" r:id="rId4" imgW="253670" imgH="177569" progId="Equation.DSMT4">
                  <p:embed/>
                  <p:pic>
                    <p:nvPicPr>
                      <p:cNvPr id="61452" name="Object 17">
                        <a:extLst>
                          <a:ext uri="{FF2B5EF4-FFF2-40B4-BE49-F238E27FC236}">
                            <a16:creationId xmlns:a16="http://schemas.microsoft.com/office/drawing/2014/main" id="{DBB3CCA0-8208-4233-B82D-A8545C3724C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40888" y="2141538"/>
                        <a:ext cx="2540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3" name="Object 18">
            <a:extLst>
              <a:ext uri="{FF2B5EF4-FFF2-40B4-BE49-F238E27FC236}">
                <a16:creationId xmlns:a16="http://schemas.microsoft.com/office/drawing/2014/main" id="{B3941950-17D1-41C5-A5D4-7CF5C186203A}"/>
              </a:ext>
            </a:extLst>
          </p:cNvPr>
          <p:cNvGraphicFramePr>
            <a:graphicFrameLocks noChangeAspect="1"/>
          </p:cNvGraphicFramePr>
          <p:nvPr/>
        </p:nvGraphicFramePr>
        <p:xfrm>
          <a:off x="8610600" y="2141538"/>
          <a:ext cx="190500" cy="177800"/>
        </p:xfrm>
        <a:graphic>
          <a:graphicData uri="http://schemas.openxmlformats.org/presentationml/2006/ole">
            <mc:AlternateContent xmlns:mc="http://schemas.openxmlformats.org/markup-compatibility/2006">
              <mc:Choice xmlns:v="urn:schemas-microsoft-com:vml" Requires="v">
                <p:oleObj name="Equation" r:id="rId6" imgW="190335" imgH="177646" progId="Equation.DSMT4">
                  <p:embed/>
                </p:oleObj>
              </mc:Choice>
              <mc:Fallback>
                <p:oleObj name="Equation" r:id="rId6" imgW="190335" imgH="177646" progId="Equation.DSMT4">
                  <p:embed/>
                  <p:pic>
                    <p:nvPicPr>
                      <p:cNvPr id="61453" name="Object 18">
                        <a:extLst>
                          <a:ext uri="{FF2B5EF4-FFF2-40B4-BE49-F238E27FC236}">
                            <a16:creationId xmlns:a16="http://schemas.microsoft.com/office/drawing/2014/main" id="{B3941950-17D1-41C5-A5D4-7CF5C186203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10600" y="2141538"/>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4" name="Object 19">
            <a:extLst>
              <a:ext uri="{FF2B5EF4-FFF2-40B4-BE49-F238E27FC236}">
                <a16:creationId xmlns:a16="http://schemas.microsoft.com/office/drawing/2014/main" id="{3D6692F7-7769-4572-AB93-A13DF742A70E}"/>
              </a:ext>
            </a:extLst>
          </p:cNvPr>
          <p:cNvGraphicFramePr>
            <a:graphicFrameLocks noChangeAspect="1"/>
          </p:cNvGraphicFramePr>
          <p:nvPr/>
        </p:nvGraphicFramePr>
        <p:xfrm>
          <a:off x="7489825" y="2141538"/>
          <a:ext cx="190500" cy="177800"/>
        </p:xfrm>
        <a:graphic>
          <a:graphicData uri="http://schemas.openxmlformats.org/presentationml/2006/ole">
            <mc:AlternateContent xmlns:mc="http://schemas.openxmlformats.org/markup-compatibility/2006">
              <mc:Choice xmlns:v="urn:schemas-microsoft-com:vml" Requires="v">
                <p:oleObj name="Equation" r:id="rId8" imgW="190335" imgH="177646" progId="Equation.DSMT4">
                  <p:embed/>
                </p:oleObj>
              </mc:Choice>
              <mc:Fallback>
                <p:oleObj name="Equation" r:id="rId8" imgW="190335" imgH="177646" progId="Equation.DSMT4">
                  <p:embed/>
                  <p:pic>
                    <p:nvPicPr>
                      <p:cNvPr id="61454" name="Object 19">
                        <a:extLst>
                          <a:ext uri="{FF2B5EF4-FFF2-40B4-BE49-F238E27FC236}">
                            <a16:creationId xmlns:a16="http://schemas.microsoft.com/office/drawing/2014/main" id="{3D6692F7-7769-4572-AB93-A13DF742A70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89825" y="2141538"/>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5" name="Object 20">
            <a:extLst>
              <a:ext uri="{FF2B5EF4-FFF2-40B4-BE49-F238E27FC236}">
                <a16:creationId xmlns:a16="http://schemas.microsoft.com/office/drawing/2014/main" id="{3F449144-2D63-4FB9-BF9A-C7B559B9CA82}"/>
              </a:ext>
            </a:extLst>
          </p:cNvPr>
          <p:cNvGraphicFramePr>
            <a:graphicFrameLocks noChangeAspect="1"/>
          </p:cNvGraphicFramePr>
          <p:nvPr/>
        </p:nvGraphicFramePr>
        <p:xfrm>
          <a:off x="6450013" y="2179638"/>
          <a:ext cx="190500" cy="177800"/>
        </p:xfrm>
        <a:graphic>
          <a:graphicData uri="http://schemas.openxmlformats.org/presentationml/2006/ole">
            <mc:AlternateContent xmlns:mc="http://schemas.openxmlformats.org/markup-compatibility/2006">
              <mc:Choice xmlns:v="urn:schemas-microsoft-com:vml" Requires="v">
                <p:oleObj name="Equation" r:id="rId10" imgW="190335" imgH="177646" progId="Equation.DSMT4">
                  <p:embed/>
                </p:oleObj>
              </mc:Choice>
              <mc:Fallback>
                <p:oleObj name="Equation" r:id="rId10" imgW="190335" imgH="177646" progId="Equation.DSMT4">
                  <p:embed/>
                  <p:pic>
                    <p:nvPicPr>
                      <p:cNvPr id="61455" name="Object 20">
                        <a:extLst>
                          <a:ext uri="{FF2B5EF4-FFF2-40B4-BE49-F238E27FC236}">
                            <a16:creationId xmlns:a16="http://schemas.microsoft.com/office/drawing/2014/main" id="{3F449144-2D63-4FB9-BF9A-C7B559B9CA8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50013" y="2179638"/>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6" name="Object 21">
            <a:extLst>
              <a:ext uri="{FF2B5EF4-FFF2-40B4-BE49-F238E27FC236}">
                <a16:creationId xmlns:a16="http://schemas.microsoft.com/office/drawing/2014/main" id="{99204247-BE8E-431E-B343-EC11A4C39FD5}"/>
              </a:ext>
            </a:extLst>
          </p:cNvPr>
          <p:cNvGraphicFramePr>
            <a:graphicFrameLocks noChangeAspect="1"/>
          </p:cNvGraphicFramePr>
          <p:nvPr/>
        </p:nvGraphicFramePr>
        <p:xfrm>
          <a:off x="5368925" y="2179638"/>
          <a:ext cx="190500" cy="177800"/>
        </p:xfrm>
        <a:graphic>
          <a:graphicData uri="http://schemas.openxmlformats.org/presentationml/2006/ole">
            <mc:AlternateContent xmlns:mc="http://schemas.openxmlformats.org/markup-compatibility/2006">
              <mc:Choice xmlns:v="urn:schemas-microsoft-com:vml" Requires="v">
                <p:oleObj name="Equation" r:id="rId12" imgW="190335" imgH="177646" progId="Equation.DSMT4">
                  <p:embed/>
                </p:oleObj>
              </mc:Choice>
              <mc:Fallback>
                <p:oleObj name="Equation" r:id="rId12" imgW="190335" imgH="177646" progId="Equation.DSMT4">
                  <p:embed/>
                  <p:pic>
                    <p:nvPicPr>
                      <p:cNvPr id="61456" name="Object 21">
                        <a:extLst>
                          <a:ext uri="{FF2B5EF4-FFF2-40B4-BE49-F238E27FC236}">
                            <a16:creationId xmlns:a16="http://schemas.microsoft.com/office/drawing/2014/main" id="{99204247-BE8E-431E-B343-EC11A4C39FD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68925" y="2179638"/>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7" name="Object 22">
            <a:extLst>
              <a:ext uri="{FF2B5EF4-FFF2-40B4-BE49-F238E27FC236}">
                <a16:creationId xmlns:a16="http://schemas.microsoft.com/office/drawing/2014/main" id="{6F57C4C6-8E1B-49CE-94CA-34BB4B8C8AE8}"/>
              </a:ext>
            </a:extLst>
          </p:cNvPr>
          <p:cNvGraphicFramePr>
            <a:graphicFrameLocks noChangeAspect="1"/>
          </p:cNvGraphicFramePr>
          <p:nvPr/>
        </p:nvGraphicFramePr>
        <p:xfrm>
          <a:off x="4289425" y="2179638"/>
          <a:ext cx="190500" cy="177800"/>
        </p:xfrm>
        <a:graphic>
          <a:graphicData uri="http://schemas.openxmlformats.org/presentationml/2006/ole">
            <mc:AlternateContent xmlns:mc="http://schemas.openxmlformats.org/markup-compatibility/2006">
              <mc:Choice xmlns:v="urn:schemas-microsoft-com:vml" Requires="v">
                <p:oleObj name="Equation" r:id="rId14" imgW="190335" imgH="177646" progId="Equation.DSMT4">
                  <p:embed/>
                </p:oleObj>
              </mc:Choice>
              <mc:Fallback>
                <p:oleObj name="Equation" r:id="rId14" imgW="190335" imgH="177646" progId="Equation.DSMT4">
                  <p:embed/>
                  <p:pic>
                    <p:nvPicPr>
                      <p:cNvPr id="61457" name="Object 22">
                        <a:extLst>
                          <a:ext uri="{FF2B5EF4-FFF2-40B4-BE49-F238E27FC236}">
                            <a16:creationId xmlns:a16="http://schemas.microsoft.com/office/drawing/2014/main" id="{6F57C4C6-8E1B-49CE-94CA-34BB4B8C8AE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89425" y="2179638"/>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8" name="Object 23">
            <a:extLst>
              <a:ext uri="{FF2B5EF4-FFF2-40B4-BE49-F238E27FC236}">
                <a16:creationId xmlns:a16="http://schemas.microsoft.com/office/drawing/2014/main" id="{FAAC0186-B9FF-4A24-8D93-897FBE10841B}"/>
              </a:ext>
            </a:extLst>
          </p:cNvPr>
          <p:cNvGraphicFramePr>
            <a:graphicFrameLocks noChangeAspect="1"/>
          </p:cNvGraphicFramePr>
          <p:nvPr/>
        </p:nvGraphicFramePr>
        <p:xfrm>
          <a:off x="3155950" y="2179638"/>
          <a:ext cx="203200" cy="177800"/>
        </p:xfrm>
        <a:graphic>
          <a:graphicData uri="http://schemas.openxmlformats.org/presentationml/2006/ole">
            <mc:AlternateContent xmlns:mc="http://schemas.openxmlformats.org/markup-compatibility/2006">
              <mc:Choice xmlns:v="urn:schemas-microsoft-com:vml" Requires="v">
                <p:oleObj name="Equation" r:id="rId16" imgW="202936" imgH="177569" progId="Equation.DSMT4">
                  <p:embed/>
                </p:oleObj>
              </mc:Choice>
              <mc:Fallback>
                <p:oleObj name="Equation" r:id="rId16" imgW="202936" imgH="177569" progId="Equation.DSMT4">
                  <p:embed/>
                  <p:pic>
                    <p:nvPicPr>
                      <p:cNvPr id="61458" name="Object 23">
                        <a:extLst>
                          <a:ext uri="{FF2B5EF4-FFF2-40B4-BE49-F238E27FC236}">
                            <a16:creationId xmlns:a16="http://schemas.microsoft.com/office/drawing/2014/main" id="{FAAC0186-B9FF-4A24-8D93-897FBE10841B}"/>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55950" y="2179638"/>
                        <a:ext cx="2032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59" name="Object 24">
            <a:extLst>
              <a:ext uri="{FF2B5EF4-FFF2-40B4-BE49-F238E27FC236}">
                <a16:creationId xmlns:a16="http://schemas.microsoft.com/office/drawing/2014/main" id="{444E7D1E-19B0-437E-80C0-0DC2E02B4620}"/>
              </a:ext>
            </a:extLst>
          </p:cNvPr>
          <p:cNvGraphicFramePr>
            <a:graphicFrameLocks noChangeAspect="1"/>
          </p:cNvGraphicFramePr>
          <p:nvPr/>
        </p:nvGraphicFramePr>
        <p:xfrm>
          <a:off x="2089150" y="2179638"/>
          <a:ext cx="190500" cy="177800"/>
        </p:xfrm>
        <a:graphic>
          <a:graphicData uri="http://schemas.openxmlformats.org/presentationml/2006/ole">
            <mc:AlternateContent xmlns:mc="http://schemas.openxmlformats.org/markup-compatibility/2006">
              <mc:Choice xmlns:v="urn:schemas-microsoft-com:vml" Requires="v">
                <p:oleObj name="Equation" r:id="rId18" imgW="190335" imgH="177646" progId="Equation.DSMT4">
                  <p:embed/>
                </p:oleObj>
              </mc:Choice>
              <mc:Fallback>
                <p:oleObj name="Equation" r:id="rId18" imgW="190335" imgH="177646" progId="Equation.DSMT4">
                  <p:embed/>
                  <p:pic>
                    <p:nvPicPr>
                      <p:cNvPr id="61459" name="Object 24">
                        <a:extLst>
                          <a:ext uri="{FF2B5EF4-FFF2-40B4-BE49-F238E27FC236}">
                            <a16:creationId xmlns:a16="http://schemas.microsoft.com/office/drawing/2014/main" id="{444E7D1E-19B0-437E-80C0-0DC2E02B4620}"/>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89150" y="2179638"/>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 name="Oval 25">
            <a:extLst>
              <a:ext uri="{FF2B5EF4-FFF2-40B4-BE49-F238E27FC236}">
                <a16:creationId xmlns:a16="http://schemas.microsoft.com/office/drawing/2014/main" id="{73407053-905D-4004-A4CD-BB2DBE8990D5}"/>
              </a:ext>
            </a:extLst>
          </p:cNvPr>
          <p:cNvSpPr/>
          <p:nvPr/>
        </p:nvSpPr>
        <p:spPr>
          <a:xfrm>
            <a:off x="3216275" y="19256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27" name="Straight Connector 26">
            <a:extLst>
              <a:ext uri="{FF2B5EF4-FFF2-40B4-BE49-F238E27FC236}">
                <a16:creationId xmlns:a16="http://schemas.microsoft.com/office/drawing/2014/main" id="{FE30A0ED-0DC0-4C8C-B611-F6661562F270}"/>
              </a:ext>
            </a:extLst>
          </p:cNvPr>
          <p:cNvCxnSpPr/>
          <p:nvPr/>
        </p:nvCxnSpPr>
        <p:spPr>
          <a:xfrm>
            <a:off x="3503613" y="198913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B07A87F-7BF7-4C0E-A30E-3EAC6D039352}"/>
              </a:ext>
            </a:extLst>
          </p:cNvPr>
          <p:cNvCxnSpPr/>
          <p:nvPr/>
        </p:nvCxnSpPr>
        <p:spPr>
          <a:xfrm>
            <a:off x="3719513" y="198913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10CCDDC-5C9F-47C8-9B13-712126E274F5}"/>
              </a:ext>
            </a:extLst>
          </p:cNvPr>
          <p:cNvCxnSpPr/>
          <p:nvPr/>
        </p:nvCxnSpPr>
        <p:spPr>
          <a:xfrm>
            <a:off x="3935413" y="198913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08451C0-24B8-4DC3-9E1E-2C6855FDA476}"/>
              </a:ext>
            </a:extLst>
          </p:cNvPr>
          <p:cNvCxnSpPr/>
          <p:nvPr/>
        </p:nvCxnSpPr>
        <p:spPr>
          <a:xfrm>
            <a:off x="4151313" y="198913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E386233-7D52-40A4-A82D-AE3AC4576AFE}"/>
              </a:ext>
            </a:extLst>
          </p:cNvPr>
          <p:cNvCxnSpPr/>
          <p:nvPr/>
        </p:nvCxnSpPr>
        <p:spPr>
          <a:xfrm>
            <a:off x="4583113"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149F57A-968B-4693-9477-7578C3A3A3C6}"/>
              </a:ext>
            </a:extLst>
          </p:cNvPr>
          <p:cNvCxnSpPr/>
          <p:nvPr/>
        </p:nvCxnSpPr>
        <p:spPr>
          <a:xfrm>
            <a:off x="4800600"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EBFDBCE-1BEF-4FBB-A45C-89227D9B0F7C}"/>
              </a:ext>
            </a:extLst>
          </p:cNvPr>
          <p:cNvCxnSpPr/>
          <p:nvPr/>
        </p:nvCxnSpPr>
        <p:spPr>
          <a:xfrm>
            <a:off x="5016500"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208D542-94A3-405B-9B1C-57C458067697}"/>
              </a:ext>
            </a:extLst>
          </p:cNvPr>
          <p:cNvCxnSpPr/>
          <p:nvPr/>
        </p:nvCxnSpPr>
        <p:spPr>
          <a:xfrm>
            <a:off x="5232400"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3AD1A7A-6BC7-4375-AE05-A0D82D850C48}"/>
              </a:ext>
            </a:extLst>
          </p:cNvPr>
          <p:cNvCxnSpPr/>
          <p:nvPr/>
        </p:nvCxnSpPr>
        <p:spPr>
          <a:xfrm>
            <a:off x="5664200" y="195738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7CB43E5-AAEF-4C2C-A07A-7F5C4BFFE164}"/>
              </a:ext>
            </a:extLst>
          </p:cNvPr>
          <p:cNvCxnSpPr/>
          <p:nvPr/>
        </p:nvCxnSpPr>
        <p:spPr>
          <a:xfrm>
            <a:off x="5880100" y="195738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45DE2D7-15E4-49EE-AAD3-D4C9FE41C38C}"/>
              </a:ext>
            </a:extLst>
          </p:cNvPr>
          <p:cNvCxnSpPr/>
          <p:nvPr/>
        </p:nvCxnSpPr>
        <p:spPr>
          <a:xfrm>
            <a:off x="6096000" y="195738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D2B3759-EAAD-4697-896D-0DCA206B842F}"/>
              </a:ext>
            </a:extLst>
          </p:cNvPr>
          <p:cNvCxnSpPr/>
          <p:nvPr/>
        </p:nvCxnSpPr>
        <p:spPr>
          <a:xfrm>
            <a:off x="6311900" y="1957389"/>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DF8A46F-2201-4A77-A113-FA3FB5671EE9}"/>
              </a:ext>
            </a:extLst>
          </p:cNvPr>
          <p:cNvCxnSpPr/>
          <p:nvPr/>
        </p:nvCxnSpPr>
        <p:spPr>
          <a:xfrm>
            <a:off x="6743700" y="19415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DB015B4-EA54-43DE-8403-DFD4765CB3A3}"/>
              </a:ext>
            </a:extLst>
          </p:cNvPr>
          <p:cNvCxnSpPr/>
          <p:nvPr/>
        </p:nvCxnSpPr>
        <p:spPr>
          <a:xfrm>
            <a:off x="6959600" y="19415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9526452-FCB5-45BF-8EA6-D37F6120E7F5}"/>
              </a:ext>
            </a:extLst>
          </p:cNvPr>
          <p:cNvCxnSpPr/>
          <p:nvPr/>
        </p:nvCxnSpPr>
        <p:spPr>
          <a:xfrm>
            <a:off x="7175500" y="19415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DDBDB7F-E412-4B3D-A19A-4CC64E5873A9}"/>
              </a:ext>
            </a:extLst>
          </p:cNvPr>
          <p:cNvCxnSpPr/>
          <p:nvPr/>
        </p:nvCxnSpPr>
        <p:spPr>
          <a:xfrm>
            <a:off x="7391400" y="19415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622AE64-4A2E-499B-88FF-2962BDCB233A}"/>
              </a:ext>
            </a:extLst>
          </p:cNvPr>
          <p:cNvCxnSpPr/>
          <p:nvPr/>
        </p:nvCxnSpPr>
        <p:spPr>
          <a:xfrm>
            <a:off x="78247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37A8228-5145-4581-9B47-53F52712EA64}"/>
              </a:ext>
            </a:extLst>
          </p:cNvPr>
          <p:cNvCxnSpPr/>
          <p:nvPr/>
        </p:nvCxnSpPr>
        <p:spPr>
          <a:xfrm>
            <a:off x="80406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2224B6B-4DCE-4186-A780-41A1A76556B1}"/>
              </a:ext>
            </a:extLst>
          </p:cNvPr>
          <p:cNvCxnSpPr/>
          <p:nvPr/>
        </p:nvCxnSpPr>
        <p:spPr>
          <a:xfrm>
            <a:off x="82565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F53CA5F-D07E-4488-A7EF-113040DA6220}"/>
              </a:ext>
            </a:extLst>
          </p:cNvPr>
          <p:cNvCxnSpPr/>
          <p:nvPr/>
        </p:nvCxnSpPr>
        <p:spPr>
          <a:xfrm>
            <a:off x="84724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F5778D2-F12D-4000-9CC9-D1C1812F091A}"/>
              </a:ext>
            </a:extLst>
          </p:cNvPr>
          <p:cNvCxnSpPr/>
          <p:nvPr/>
        </p:nvCxnSpPr>
        <p:spPr>
          <a:xfrm>
            <a:off x="89042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DEECC4E2-24D6-40B7-BDA4-2C3E05D12D18}"/>
              </a:ext>
            </a:extLst>
          </p:cNvPr>
          <p:cNvCxnSpPr/>
          <p:nvPr/>
        </p:nvCxnSpPr>
        <p:spPr>
          <a:xfrm>
            <a:off x="91201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6C2D4A4-DC01-41EB-99AE-100480151FFF}"/>
              </a:ext>
            </a:extLst>
          </p:cNvPr>
          <p:cNvCxnSpPr/>
          <p:nvPr/>
        </p:nvCxnSpPr>
        <p:spPr>
          <a:xfrm>
            <a:off x="93360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F21B34A-E00A-4EBA-A343-C1C6DAA384DC}"/>
              </a:ext>
            </a:extLst>
          </p:cNvPr>
          <p:cNvCxnSpPr/>
          <p:nvPr/>
        </p:nvCxnSpPr>
        <p:spPr>
          <a:xfrm>
            <a:off x="9551988" y="19605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B3F1A14-A233-4C07-9A43-FE34221FC515}"/>
              </a:ext>
            </a:extLst>
          </p:cNvPr>
          <p:cNvCxnSpPr/>
          <p:nvPr/>
        </p:nvCxnSpPr>
        <p:spPr>
          <a:xfrm>
            <a:off x="2424113"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9A4D340-8550-4692-A22F-4DF099DA09A2}"/>
              </a:ext>
            </a:extLst>
          </p:cNvPr>
          <p:cNvCxnSpPr/>
          <p:nvPr/>
        </p:nvCxnSpPr>
        <p:spPr>
          <a:xfrm>
            <a:off x="2640013"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C5310402-53DD-4D62-B80B-26E87212A7B3}"/>
              </a:ext>
            </a:extLst>
          </p:cNvPr>
          <p:cNvCxnSpPr/>
          <p:nvPr/>
        </p:nvCxnSpPr>
        <p:spPr>
          <a:xfrm>
            <a:off x="2855913"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2B1D6A3-8EBD-4333-AB01-A0A07314EAF9}"/>
              </a:ext>
            </a:extLst>
          </p:cNvPr>
          <p:cNvCxnSpPr/>
          <p:nvPr/>
        </p:nvCxnSpPr>
        <p:spPr>
          <a:xfrm>
            <a:off x="3071813" y="197326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489" name="TextBox 58">
            <a:extLst>
              <a:ext uri="{FF2B5EF4-FFF2-40B4-BE49-F238E27FC236}">
                <a16:creationId xmlns:a16="http://schemas.microsoft.com/office/drawing/2014/main" id="{C4C1F51A-1515-4EE7-979F-D5C0993A05DC}"/>
              </a:ext>
            </a:extLst>
          </p:cNvPr>
          <p:cNvSpPr txBox="1">
            <a:spLocks noChangeArrowheads="1"/>
          </p:cNvSpPr>
          <p:nvPr/>
        </p:nvSpPr>
        <p:spPr bwMode="auto">
          <a:xfrm>
            <a:off x="1566863" y="1504950"/>
            <a:ext cx="1403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Not Attend</a:t>
            </a:r>
          </a:p>
        </p:txBody>
      </p:sp>
      <p:sp>
        <p:nvSpPr>
          <p:cNvPr id="61490" name="TextBox 59">
            <a:extLst>
              <a:ext uri="{FF2B5EF4-FFF2-40B4-BE49-F238E27FC236}">
                <a16:creationId xmlns:a16="http://schemas.microsoft.com/office/drawing/2014/main" id="{5100D49B-63D1-415B-8F6C-CD6A8019063B}"/>
              </a:ext>
            </a:extLst>
          </p:cNvPr>
          <p:cNvSpPr txBox="1">
            <a:spLocks noChangeArrowheads="1"/>
          </p:cNvSpPr>
          <p:nvPr/>
        </p:nvSpPr>
        <p:spPr bwMode="auto">
          <a:xfrm>
            <a:off x="1677988" y="2344739"/>
            <a:ext cx="9144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Attend</a:t>
            </a:r>
          </a:p>
        </p:txBody>
      </p:sp>
      <p:sp>
        <p:nvSpPr>
          <p:cNvPr id="63" name="Oval 62">
            <a:extLst>
              <a:ext uri="{FF2B5EF4-FFF2-40B4-BE49-F238E27FC236}">
                <a16:creationId xmlns:a16="http://schemas.microsoft.com/office/drawing/2014/main" id="{4D8F0E5F-676E-4968-8AE8-58BDC8E3CF9D}"/>
              </a:ext>
            </a:extLst>
          </p:cNvPr>
          <p:cNvSpPr/>
          <p:nvPr/>
        </p:nvSpPr>
        <p:spPr>
          <a:xfrm>
            <a:off x="3216275" y="17827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4" name="Oval 63">
            <a:extLst>
              <a:ext uri="{FF2B5EF4-FFF2-40B4-BE49-F238E27FC236}">
                <a16:creationId xmlns:a16="http://schemas.microsoft.com/office/drawing/2014/main" id="{8AD3D557-21C7-4740-8C07-BA4E7497F18E}"/>
              </a:ext>
            </a:extLst>
          </p:cNvPr>
          <p:cNvSpPr/>
          <p:nvPr/>
        </p:nvSpPr>
        <p:spPr>
          <a:xfrm>
            <a:off x="3690938" y="19256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5" name="Oval 64">
            <a:extLst>
              <a:ext uri="{FF2B5EF4-FFF2-40B4-BE49-F238E27FC236}">
                <a16:creationId xmlns:a16="http://schemas.microsoft.com/office/drawing/2014/main" id="{C2536D6F-A70D-4918-AA48-267FCE40F5D3}"/>
              </a:ext>
            </a:extLst>
          </p:cNvPr>
          <p:cNvSpPr/>
          <p:nvPr/>
        </p:nvSpPr>
        <p:spPr>
          <a:xfrm>
            <a:off x="3690938" y="17827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6" name="Oval 65">
            <a:extLst>
              <a:ext uri="{FF2B5EF4-FFF2-40B4-BE49-F238E27FC236}">
                <a16:creationId xmlns:a16="http://schemas.microsoft.com/office/drawing/2014/main" id="{0ABF4238-9A7B-450A-805A-735F3B5652C4}"/>
              </a:ext>
            </a:extLst>
          </p:cNvPr>
          <p:cNvSpPr/>
          <p:nvPr/>
        </p:nvSpPr>
        <p:spPr>
          <a:xfrm>
            <a:off x="4122738" y="19256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7" name="Oval 66">
            <a:extLst>
              <a:ext uri="{FF2B5EF4-FFF2-40B4-BE49-F238E27FC236}">
                <a16:creationId xmlns:a16="http://schemas.microsoft.com/office/drawing/2014/main" id="{F3871078-02C5-41CC-A92C-4950D6A3E08E}"/>
              </a:ext>
            </a:extLst>
          </p:cNvPr>
          <p:cNvSpPr/>
          <p:nvPr/>
        </p:nvSpPr>
        <p:spPr>
          <a:xfrm>
            <a:off x="4122738" y="17827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8" name="Oval 67">
            <a:extLst>
              <a:ext uri="{FF2B5EF4-FFF2-40B4-BE49-F238E27FC236}">
                <a16:creationId xmlns:a16="http://schemas.microsoft.com/office/drawing/2014/main" id="{8CB625D3-B33E-41FF-8AD4-2148BC7BB88A}"/>
              </a:ext>
            </a:extLst>
          </p:cNvPr>
          <p:cNvSpPr/>
          <p:nvPr/>
        </p:nvSpPr>
        <p:spPr>
          <a:xfrm>
            <a:off x="4511675" y="19256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9" name="Oval 68">
            <a:extLst>
              <a:ext uri="{FF2B5EF4-FFF2-40B4-BE49-F238E27FC236}">
                <a16:creationId xmlns:a16="http://schemas.microsoft.com/office/drawing/2014/main" id="{1F392BE2-178B-4EA9-A580-EADC70F1647E}"/>
              </a:ext>
            </a:extLst>
          </p:cNvPr>
          <p:cNvSpPr/>
          <p:nvPr/>
        </p:nvSpPr>
        <p:spPr>
          <a:xfrm>
            <a:off x="4511675" y="17827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0" name="Oval 69">
            <a:extLst>
              <a:ext uri="{FF2B5EF4-FFF2-40B4-BE49-F238E27FC236}">
                <a16:creationId xmlns:a16="http://schemas.microsoft.com/office/drawing/2014/main" id="{6FEA3F62-DE90-429E-946D-175EA8AF819E}"/>
              </a:ext>
            </a:extLst>
          </p:cNvPr>
          <p:cNvSpPr/>
          <p:nvPr/>
        </p:nvSpPr>
        <p:spPr>
          <a:xfrm>
            <a:off x="3216275" y="163671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1" name="Oval 70">
            <a:extLst>
              <a:ext uri="{FF2B5EF4-FFF2-40B4-BE49-F238E27FC236}">
                <a16:creationId xmlns:a16="http://schemas.microsoft.com/office/drawing/2014/main" id="{4E0343C5-B152-4AB5-B120-5CB29B538F96}"/>
              </a:ext>
            </a:extLst>
          </p:cNvPr>
          <p:cNvSpPr/>
          <p:nvPr/>
        </p:nvSpPr>
        <p:spPr>
          <a:xfrm>
            <a:off x="3216275" y="14938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2" name="Oval 71">
            <a:extLst>
              <a:ext uri="{FF2B5EF4-FFF2-40B4-BE49-F238E27FC236}">
                <a16:creationId xmlns:a16="http://schemas.microsoft.com/office/drawing/2014/main" id="{397F594F-0F4E-4D4A-B9D8-ED442E348018}"/>
              </a:ext>
            </a:extLst>
          </p:cNvPr>
          <p:cNvSpPr/>
          <p:nvPr/>
        </p:nvSpPr>
        <p:spPr>
          <a:xfrm>
            <a:off x="3444875" y="1925639"/>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3" name="Oval 72">
            <a:extLst>
              <a:ext uri="{FF2B5EF4-FFF2-40B4-BE49-F238E27FC236}">
                <a16:creationId xmlns:a16="http://schemas.microsoft.com/office/drawing/2014/main" id="{3C4ADD6E-7575-48B9-B080-A0ABEADCF008}"/>
              </a:ext>
            </a:extLst>
          </p:cNvPr>
          <p:cNvSpPr/>
          <p:nvPr/>
        </p:nvSpPr>
        <p:spPr>
          <a:xfrm>
            <a:off x="3690938" y="163671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4" name="Oval 73">
            <a:extLst>
              <a:ext uri="{FF2B5EF4-FFF2-40B4-BE49-F238E27FC236}">
                <a16:creationId xmlns:a16="http://schemas.microsoft.com/office/drawing/2014/main" id="{C84B4343-52F6-4529-92D1-ABC9E98B2E01}"/>
              </a:ext>
            </a:extLst>
          </p:cNvPr>
          <p:cNvSpPr/>
          <p:nvPr/>
        </p:nvSpPr>
        <p:spPr>
          <a:xfrm>
            <a:off x="7553325" y="191611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5" name="Oval 74">
            <a:extLst>
              <a:ext uri="{FF2B5EF4-FFF2-40B4-BE49-F238E27FC236}">
                <a16:creationId xmlns:a16="http://schemas.microsoft.com/office/drawing/2014/main" id="{CB45679F-5904-444A-9865-A3A91A09139F}"/>
              </a:ext>
            </a:extLst>
          </p:cNvPr>
          <p:cNvSpPr/>
          <p:nvPr/>
        </p:nvSpPr>
        <p:spPr>
          <a:xfrm>
            <a:off x="5610225" y="191928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6" name="Oval 75">
            <a:extLst>
              <a:ext uri="{FF2B5EF4-FFF2-40B4-BE49-F238E27FC236}">
                <a16:creationId xmlns:a16="http://schemas.microsoft.com/office/drawing/2014/main" id="{F37F4489-B0C0-4F95-A64E-30E2DF147D25}"/>
              </a:ext>
            </a:extLst>
          </p:cNvPr>
          <p:cNvSpPr/>
          <p:nvPr/>
        </p:nvSpPr>
        <p:spPr>
          <a:xfrm>
            <a:off x="5611813" y="177006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7" name="Oval 76">
            <a:extLst>
              <a:ext uri="{FF2B5EF4-FFF2-40B4-BE49-F238E27FC236}">
                <a16:creationId xmlns:a16="http://schemas.microsoft.com/office/drawing/2014/main" id="{E6C99671-F25D-4B65-A282-4A3267596325}"/>
              </a:ext>
            </a:extLst>
          </p:cNvPr>
          <p:cNvSpPr/>
          <p:nvPr/>
        </p:nvSpPr>
        <p:spPr>
          <a:xfrm>
            <a:off x="5611813" y="16208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8" name="Oval 77">
            <a:extLst>
              <a:ext uri="{FF2B5EF4-FFF2-40B4-BE49-F238E27FC236}">
                <a16:creationId xmlns:a16="http://schemas.microsoft.com/office/drawing/2014/main" id="{1FC74DD2-153B-4238-BD45-2CCA26771C09}"/>
              </a:ext>
            </a:extLst>
          </p:cNvPr>
          <p:cNvSpPr/>
          <p:nvPr/>
        </p:nvSpPr>
        <p:spPr>
          <a:xfrm>
            <a:off x="8418513" y="19097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9" name="Oval 78">
            <a:extLst>
              <a:ext uri="{FF2B5EF4-FFF2-40B4-BE49-F238E27FC236}">
                <a16:creationId xmlns:a16="http://schemas.microsoft.com/office/drawing/2014/main" id="{314A609B-7940-408B-B5E5-AF6742C72217}"/>
              </a:ext>
            </a:extLst>
          </p:cNvPr>
          <p:cNvSpPr/>
          <p:nvPr/>
        </p:nvSpPr>
        <p:spPr>
          <a:xfrm>
            <a:off x="6696075" y="19129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0" name="Oval 79">
            <a:extLst>
              <a:ext uri="{FF2B5EF4-FFF2-40B4-BE49-F238E27FC236}">
                <a16:creationId xmlns:a16="http://schemas.microsoft.com/office/drawing/2014/main" id="{5A19C74E-8867-40CD-84F2-DA4CDB72AA4F}"/>
              </a:ext>
            </a:extLst>
          </p:cNvPr>
          <p:cNvSpPr/>
          <p:nvPr/>
        </p:nvSpPr>
        <p:spPr>
          <a:xfrm>
            <a:off x="2373313" y="191928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1" name="Oval 80">
            <a:extLst>
              <a:ext uri="{FF2B5EF4-FFF2-40B4-BE49-F238E27FC236}">
                <a16:creationId xmlns:a16="http://schemas.microsoft.com/office/drawing/2014/main" id="{B4867441-E86D-40FC-A9F3-4A4AB807213B}"/>
              </a:ext>
            </a:extLst>
          </p:cNvPr>
          <p:cNvSpPr/>
          <p:nvPr/>
        </p:nvSpPr>
        <p:spPr>
          <a:xfrm>
            <a:off x="6696075" y="17700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2" name="Oval 81">
            <a:extLst>
              <a:ext uri="{FF2B5EF4-FFF2-40B4-BE49-F238E27FC236}">
                <a16:creationId xmlns:a16="http://schemas.microsoft.com/office/drawing/2014/main" id="{7121923A-6ABF-49F6-BEB6-CE7BB1C4AE2A}"/>
              </a:ext>
            </a:extLst>
          </p:cNvPr>
          <p:cNvSpPr/>
          <p:nvPr/>
        </p:nvSpPr>
        <p:spPr>
          <a:xfrm>
            <a:off x="5611813" y="2166939"/>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3" name="Oval 82">
            <a:extLst>
              <a:ext uri="{FF2B5EF4-FFF2-40B4-BE49-F238E27FC236}">
                <a16:creationId xmlns:a16="http://schemas.microsoft.com/office/drawing/2014/main" id="{5A19F825-06E8-4FD4-9EE7-6AD78D6E4403}"/>
              </a:ext>
            </a:extLst>
          </p:cNvPr>
          <p:cNvSpPr/>
          <p:nvPr/>
        </p:nvSpPr>
        <p:spPr>
          <a:xfrm>
            <a:off x="5610225" y="232886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4" name="Oval 83">
            <a:extLst>
              <a:ext uri="{FF2B5EF4-FFF2-40B4-BE49-F238E27FC236}">
                <a16:creationId xmlns:a16="http://schemas.microsoft.com/office/drawing/2014/main" id="{A95FF38E-29CC-45CE-B3A1-0E4DB0578401}"/>
              </a:ext>
            </a:extLst>
          </p:cNvPr>
          <p:cNvSpPr/>
          <p:nvPr/>
        </p:nvSpPr>
        <p:spPr>
          <a:xfrm>
            <a:off x="5618163" y="24717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5" name="Oval 84">
            <a:extLst>
              <a:ext uri="{FF2B5EF4-FFF2-40B4-BE49-F238E27FC236}">
                <a16:creationId xmlns:a16="http://schemas.microsoft.com/office/drawing/2014/main" id="{A4556EBC-CAAB-4D7D-89A4-4FEBC1CB5E06}"/>
              </a:ext>
            </a:extLst>
          </p:cNvPr>
          <p:cNvSpPr/>
          <p:nvPr/>
        </p:nvSpPr>
        <p:spPr>
          <a:xfrm>
            <a:off x="5618163" y="262731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6" name="Oval 85">
            <a:extLst>
              <a:ext uri="{FF2B5EF4-FFF2-40B4-BE49-F238E27FC236}">
                <a16:creationId xmlns:a16="http://schemas.microsoft.com/office/drawing/2014/main" id="{F6595D1B-D4BA-4CA3-9C85-0C37AFD08F49}"/>
              </a:ext>
            </a:extLst>
          </p:cNvPr>
          <p:cNvSpPr/>
          <p:nvPr/>
        </p:nvSpPr>
        <p:spPr>
          <a:xfrm>
            <a:off x="6053138" y="2179639"/>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7" name="Oval 86">
            <a:extLst>
              <a:ext uri="{FF2B5EF4-FFF2-40B4-BE49-F238E27FC236}">
                <a16:creationId xmlns:a16="http://schemas.microsoft.com/office/drawing/2014/main" id="{7CEE5ADB-0811-457B-88DD-DF0872A4D86C}"/>
              </a:ext>
            </a:extLst>
          </p:cNvPr>
          <p:cNvSpPr/>
          <p:nvPr/>
        </p:nvSpPr>
        <p:spPr>
          <a:xfrm>
            <a:off x="4965700" y="21669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8" name="Oval 87">
            <a:extLst>
              <a:ext uri="{FF2B5EF4-FFF2-40B4-BE49-F238E27FC236}">
                <a16:creationId xmlns:a16="http://schemas.microsoft.com/office/drawing/2014/main" id="{5CCFC65C-4F2D-4C0E-81CA-5D4B360D3DBA}"/>
              </a:ext>
            </a:extLst>
          </p:cNvPr>
          <p:cNvSpPr/>
          <p:nvPr/>
        </p:nvSpPr>
        <p:spPr>
          <a:xfrm>
            <a:off x="3897313" y="2185989"/>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9" name="Oval 88">
            <a:extLst>
              <a:ext uri="{FF2B5EF4-FFF2-40B4-BE49-F238E27FC236}">
                <a16:creationId xmlns:a16="http://schemas.microsoft.com/office/drawing/2014/main" id="{AEFAAD6E-3C69-4678-BEBE-968CF320F871}"/>
              </a:ext>
            </a:extLst>
          </p:cNvPr>
          <p:cNvSpPr/>
          <p:nvPr/>
        </p:nvSpPr>
        <p:spPr>
          <a:xfrm>
            <a:off x="4968875" y="2319339"/>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0" name="Oval 89">
            <a:extLst>
              <a:ext uri="{FF2B5EF4-FFF2-40B4-BE49-F238E27FC236}">
                <a16:creationId xmlns:a16="http://schemas.microsoft.com/office/drawing/2014/main" id="{BB2D5ABB-D473-4D60-9688-88DD97C6A0C5}"/>
              </a:ext>
            </a:extLst>
          </p:cNvPr>
          <p:cNvSpPr/>
          <p:nvPr/>
        </p:nvSpPr>
        <p:spPr>
          <a:xfrm>
            <a:off x="4973638" y="24685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1" name="Oval 90">
            <a:extLst>
              <a:ext uri="{FF2B5EF4-FFF2-40B4-BE49-F238E27FC236}">
                <a16:creationId xmlns:a16="http://schemas.microsoft.com/office/drawing/2014/main" id="{52E27C70-6584-4806-8B74-2D7BDFC5DB36}"/>
              </a:ext>
            </a:extLst>
          </p:cNvPr>
          <p:cNvSpPr/>
          <p:nvPr/>
        </p:nvSpPr>
        <p:spPr>
          <a:xfrm>
            <a:off x="4532313" y="2179638"/>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2" name="Oval 91">
            <a:extLst>
              <a:ext uri="{FF2B5EF4-FFF2-40B4-BE49-F238E27FC236}">
                <a16:creationId xmlns:a16="http://schemas.microsoft.com/office/drawing/2014/main" id="{64320752-10D1-4DA8-8A18-AC43DE9C1C4D}"/>
              </a:ext>
            </a:extLst>
          </p:cNvPr>
          <p:cNvSpPr/>
          <p:nvPr/>
        </p:nvSpPr>
        <p:spPr>
          <a:xfrm>
            <a:off x="6699250" y="21764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3" name="Oval 92">
            <a:extLst>
              <a:ext uri="{FF2B5EF4-FFF2-40B4-BE49-F238E27FC236}">
                <a16:creationId xmlns:a16="http://schemas.microsoft.com/office/drawing/2014/main" id="{F4142A99-BDD1-446E-9472-F58BB27A9EE7}"/>
              </a:ext>
            </a:extLst>
          </p:cNvPr>
          <p:cNvSpPr/>
          <p:nvPr/>
        </p:nvSpPr>
        <p:spPr>
          <a:xfrm>
            <a:off x="6699250" y="232886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4" name="Oval 93">
            <a:extLst>
              <a:ext uri="{FF2B5EF4-FFF2-40B4-BE49-F238E27FC236}">
                <a16:creationId xmlns:a16="http://schemas.microsoft.com/office/drawing/2014/main" id="{08E3406C-48C5-4134-8C63-026A214B26C9}"/>
              </a:ext>
            </a:extLst>
          </p:cNvPr>
          <p:cNvSpPr/>
          <p:nvPr/>
        </p:nvSpPr>
        <p:spPr>
          <a:xfrm>
            <a:off x="6699250" y="24812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dirty="0"/>
          </a:p>
        </p:txBody>
      </p:sp>
      <p:sp>
        <p:nvSpPr>
          <p:cNvPr id="95" name="Oval 94">
            <a:extLst>
              <a:ext uri="{FF2B5EF4-FFF2-40B4-BE49-F238E27FC236}">
                <a16:creationId xmlns:a16="http://schemas.microsoft.com/office/drawing/2014/main" id="{085077D8-6656-495D-9F9D-A30154580B33}"/>
              </a:ext>
            </a:extLst>
          </p:cNvPr>
          <p:cNvSpPr/>
          <p:nvPr/>
        </p:nvSpPr>
        <p:spPr>
          <a:xfrm>
            <a:off x="6910388" y="217646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6" name="Oval 95">
            <a:extLst>
              <a:ext uri="{FF2B5EF4-FFF2-40B4-BE49-F238E27FC236}">
                <a16:creationId xmlns:a16="http://schemas.microsoft.com/office/drawing/2014/main" id="{FCAF54AF-3F70-40B6-8609-B77F813486B7}"/>
              </a:ext>
            </a:extLst>
          </p:cNvPr>
          <p:cNvSpPr/>
          <p:nvPr/>
        </p:nvSpPr>
        <p:spPr>
          <a:xfrm>
            <a:off x="9291638" y="217646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7" name="Oval 96">
            <a:extLst>
              <a:ext uri="{FF2B5EF4-FFF2-40B4-BE49-F238E27FC236}">
                <a16:creationId xmlns:a16="http://schemas.microsoft.com/office/drawing/2014/main" id="{8C1E10B7-0470-47E7-B7B2-EE9682C2C4DF}"/>
              </a:ext>
            </a:extLst>
          </p:cNvPr>
          <p:cNvSpPr/>
          <p:nvPr/>
        </p:nvSpPr>
        <p:spPr>
          <a:xfrm>
            <a:off x="8859838" y="217646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8" name="Oval 97">
            <a:extLst>
              <a:ext uri="{FF2B5EF4-FFF2-40B4-BE49-F238E27FC236}">
                <a16:creationId xmlns:a16="http://schemas.microsoft.com/office/drawing/2014/main" id="{0F215F80-1B4C-4A11-9D10-BB01D418C91B}"/>
              </a:ext>
            </a:extLst>
          </p:cNvPr>
          <p:cNvSpPr/>
          <p:nvPr/>
        </p:nvSpPr>
        <p:spPr>
          <a:xfrm>
            <a:off x="8212138" y="217646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9" name="Oval 98">
            <a:extLst>
              <a:ext uri="{FF2B5EF4-FFF2-40B4-BE49-F238E27FC236}">
                <a16:creationId xmlns:a16="http://schemas.microsoft.com/office/drawing/2014/main" id="{30F624EF-0B7D-4705-ACE4-FA573F906B06}"/>
              </a:ext>
            </a:extLst>
          </p:cNvPr>
          <p:cNvSpPr/>
          <p:nvPr/>
        </p:nvSpPr>
        <p:spPr>
          <a:xfrm>
            <a:off x="8212138" y="2322513"/>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0" name="Oval 99">
            <a:extLst>
              <a:ext uri="{FF2B5EF4-FFF2-40B4-BE49-F238E27FC236}">
                <a16:creationId xmlns:a16="http://schemas.microsoft.com/office/drawing/2014/main" id="{251E3075-C7E5-4066-9B21-08021A49475B}"/>
              </a:ext>
            </a:extLst>
          </p:cNvPr>
          <p:cNvSpPr/>
          <p:nvPr/>
        </p:nvSpPr>
        <p:spPr>
          <a:xfrm>
            <a:off x="3008313" y="2205039"/>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1" name="Oval 100">
            <a:extLst>
              <a:ext uri="{FF2B5EF4-FFF2-40B4-BE49-F238E27FC236}">
                <a16:creationId xmlns:a16="http://schemas.microsoft.com/office/drawing/2014/main" id="{58477BBE-E62B-4C61-BE22-F474E5630A8D}"/>
              </a:ext>
            </a:extLst>
          </p:cNvPr>
          <p:cNvSpPr/>
          <p:nvPr/>
        </p:nvSpPr>
        <p:spPr>
          <a:xfrm>
            <a:off x="4530725" y="2347914"/>
            <a:ext cx="101600" cy="111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1530" name="TextBox 110">
            <a:extLst>
              <a:ext uri="{FF2B5EF4-FFF2-40B4-BE49-F238E27FC236}">
                <a16:creationId xmlns:a16="http://schemas.microsoft.com/office/drawing/2014/main" id="{C102439D-D637-414A-A4BF-392C021A1F77}"/>
              </a:ext>
            </a:extLst>
          </p:cNvPr>
          <p:cNvSpPr txBox="1">
            <a:spLocks noChangeArrowheads="1"/>
          </p:cNvSpPr>
          <p:nvPr/>
        </p:nvSpPr>
        <p:spPr bwMode="auto">
          <a:xfrm>
            <a:off x="1677989" y="5373688"/>
            <a:ext cx="85947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CA" altLang="en-US"/>
              <a:t>Q: What observations and appropriate evidences are there to support your answer</a:t>
            </a:r>
          </a:p>
        </p:txBody>
      </p:sp>
      <p:sp>
        <p:nvSpPr>
          <p:cNvPr id="61531" name="TextBox 112">
            <a:extLst>
              <a:ext uri="{FF2B5EF4-FFF2-40B4-BE49-F238E27FC236}">
                <a16:creationId xmlns:a16="http://schemas.microsoft.com/office/drawing/2014/main" id="{13F6EE94-ED70-48B9-AD2E-94755E2FF435}"/>
              </a:ext>
            </a:extLst>
          </p:cNvPr>
          <p:cNvSpPr txBox="1">
            <a:spLocks noChangeArrowheads="1"/>
          </p:cNvSpPr>
          <p:nvPr/>
        </p:nvSpPr>
        <p:spPr bwMode="auto">
          <a:xfrm>
            <a:off x="1677989" y="2852738"/>
            <a:ext cx="85947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CA" altLang="en-US"/>
              <a:t>Q: Is there are positive effect in student scores from regularly attending tutorials? How would you justify your answer?</a:t>
            </a:r>
          </a:p>
        </p:txBody>
      </p:sp>
      <p:sp>
        <p:nvSpPr>
          <p:cNvPr id="61532" name="TextBox 113">
            <a:extLst>
              <a:ext uri="{FF2B5EF4-FFF2-40B4-BE49-F238E27FC236}">
                <a16:creationId xmlns:a16="http://schemas.microsoft.com/office/drawing/2014/main" id="{AEF3FC65-F37C-42D6-8DF6-D3EC350D0ED3}"/>
              </a:ext>
            </a:extLst>
          </p:cNvPr>
          <p:cNvSpPr txBox="1">
            <a:spLocks noChangeArrowheads="1"/>
          </p:cNvSpPr>
          <p:nvPr/>
        </p:nvSpPr>
        <p:spPr bwMode="auto">
          <a:xfrm>
            <a:off x="1677989" y="4221164"/>
            <a:ext cx="85947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CA" altLang="en-US"/>
              <a:t>Q: What conditions should we consider before we can make any conclusions?</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DBAF5-91F1-48DE-AB72-C7931526CE89}"/>
              </a:ext>
            </a:extLst>
          </p:cNvPr>
          <p:cNvSpPr>
            <a:spLocks noGrp="1"/>
          </p:cNvSpPr>
          <p:nvPr>
            <p:ph type="title"/>
          </p:nvPr>
        </p:nvSpPr>
        <p:spPr>
          <a:xfrm>
            <a:off x="365001" y="-14312"/>
            <a:ext cx="7467600" cy="635000"/>
          </a:xfrm>
        </p:spPr>
        <p:txBody>
          <a:bodyPr/>
          <a:lstStyle/>
          <a:p>
            <a:pPr>
              <a:defRPr/>
            </a:pPr>
            <a:r>
              <a:rPr lang="en-CA" dirty="0"/>
              <a:t>What is Taught in This Course?</a:t>
            </a:r>
          </a:p>
        </p:txBody>
      </p:sp>
      <p:sp>
        <p:nvSpPr>
          <p:cNvPr id="12291" name="Content Placeholder 2">
            <a:extLst>
              <a:ext uri="{FF2B5EF4-FFF2-40B4-BE49-F238E27FC236}">
                <a16:creationId xmlns:a16="http://schemas.microsoft.com/office/drawing/2014/main" id="{5062428A-9B07-4AF7-9BF3-A0A713385FD1}"/>
              </a:ext>
            </a:extLst>
          </p:cNvPr>
          <p:cNvSpPr>
            <a:spLocks noGrp="1"/>
          </p:cNvSpPr>
          <p:nvPr>
            <p:ph sz="quarter" idx="1"/>
          </p:nvPr>
        </p:nvSpPr>
        <p:spPr>
          <a:xfrm>
            <a:off x="119336" y="535260"/>
            <a:ext cx="11161240" cy="6278116"/>
          </a:xfrm>
        </p:spPr>
        <p:txBody>
          <a:bodyPr/>
          <a:lstStyle/>
          <a:p>
            <a:r>
              <a:rPr lang="en-CA" altLang="en-US" sz="2100" dirty="0"/>
              <a:t>Part 1 – Data Analysis (Ch:1 to 4)</a:t>
            </a:r>
          </a:p>
          <a:p>
            <a:pPr lvl="1"/>
            <a:r>
              <a:rPr lang="en-CA" altLang="en-US" sz="2000" dirty="0"/>
              <a:t>Learn how to organize data visually and also to describe it contextually</a:t>
            </a:r>
          </a:p>
          <a:p>
            <a:pPr lvl="1"/>
            <a:r>
              <a:rPr lang="en-CA" altLang="en-US" sz="2000" dirty="0"/>
              <a:t>Use boxplots to compare data from different populations – spread, distribution, central tendencies, where the middle is</a:t>
            </a:r>
          </a:p>
          <a:p>
            <a:pPr lvl="1"/>
            <a:r>
              <a:rPr lang="en-CA" altLang="en-US" sz="2000" dirty="0"/>
              <a:t>Understanding normal distributions and relative standings – comparing results relative to their populations</a:t>
            </a:r>
          </a:p>
          <a:p>
            <a:pPr lvl="1"/>
            <a:r>
              <a:rPr lang="en-CA" altLang="en-US" dirty="0"/>
              <a:t>Using Regression models to use “x” to predict “y”</a:t>
            </a:r>
          </a:p>
          <a:p>
            <a:pPr lvl="1"/>
            <a:endParaRPr lang="en-CA" altLang="en-US" sz="1200" dirty="0"/>
          </a:p>
          <a:p>
            <a:r>
              <a:rPr lang="en-CA" altLang="en-US" sz="2100" dirty="0"/>
              <a:t>Part 2 – Experimental Design (Ch5)</a:t>
            </a:r>
          </a:p>
          <a:p>
            <a:pPr lvl="1"/>
            <a:r>
              <a:rPr lang="en-CA" altLang="en-US" dirty="0"/>
              <a:t>How to create an experiment to establish causation </a:t>
            </a:r>
          </a:p>
          <a:p>
            <a:pPr lvl="1"/>
            <a:r>
              <a:rPr lang="en-CA" altLang="en-US" dirty="0"/>
              <a:t>Creating and generating simulations of an experiment using probability</a:t>
            </a:r>
          </a:p>
          <a:p>
            <a:pPr lvl="1"/>
            <a:r>
              <a:rPr lang="en-CA" altLang="en-US" dirty="0"/>
              <a:t>How to collect a sample/survey using Randomness</a:t>
            </a:r>
            <a:br>
              <a:rPr lang="en-CA" altLang="en-US" dirty="0"/>
            </a:br>
            <a:endParaRPr lang="en-CA" altLang="en-US" sz="1200" dirty="0"/>
          </a:p>
          <a:p>
            <a:r>
              <a:rPr lang="en-CA" altLang="en-US" sz="2100" dirty="0"/>
              <a:t>Part 3 – Probability (ch6 to 8)</a:t>
            </a:r>
          </a:p>
          <a:p>
            <a:pPr lvl="1"/>
            <a:r>
              <a:rPr lang="en-CA" altLang="en-US" dirty="0"/>
              <a:t>Binomial (0,1) and Geometric Distributions (up to how many)</a:t>
            </a:r>
          </a:p>
          <a:p>
            <a:pPr lvl="1"/>
            <a:endParaRPr lang="en-CA" altLang="en-US" sz="200" dirty="0"/>
          </a:p>
          <a:p>
            <a:r>
              <a:rPr lang="en-CA" altLang="en-US" sz="2100" dirty="0"/>
              <a:t>Part 4 – Inference  (Ch9 to 15)  BIG ONE!!</a:t>
            </a:r>
          </a:p>
          <a:p>
            <a:pPr lvl="1"/>
            <a:r>
              <a:rPr lang="en-CA" altLang="en-US" sz="1800" dirty="0"/>
              <a:t>How to collect sample(s) to make conclusions/assumptions about the population!</a:t>
            </a:r>
          </a:p>
          <a:p>
            <a:pPr lvl="1"/>
            <a:r>
              <a:rPr lang="en-CA" altLang="en-US" sz="1800" dirty="0"/>
              <a:t>Confidence Intervals and Hypothesis Testing</a:t>
            </a:r>
          </a:p>
          <a:p>
            <a:endParaRPr lang="en-CA" altLang="en-US" sz="2100" dirty="0"/>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95FD1-8033-47E9-88E5-F873DFD4169D}"/>
              </a:ext>
            </a:extLst>
          </p:cNvPr>
          <p:cNvSpPr>
            <a:spLocks noGrp="1"/>
          </p:cNvSpPr>
          <p:nvPr>
            <p:ph type="title"/>
          </p:nvPr>
        </p:nvSpPr>
        <p:spPr>
          <a:xfrm>
            <a:off x="1703388" y="44451"/>
            <a:ext cx="8780462" cy="1947863"/>
          </a:xfrm>
        </p:spPr>
        <p:txBody>
          <a:bodyPr>
            <a:normAutofit fontScale="90000"/>
          </a:bodyPr>
          <a:lstStyle/>
          <a:p>
            <a:pPr>
              <a:defRPr/>
            </a:pPr>
            <a:r>
              <a:rPr lang="en-CA" sz="2300" dirty="0"/>
              <a:t>Dot Plots: The fathom </a:t>
            </a:r>
            <a:r>
              <a:rPr lang="en-CA" sz="2300" dirty="0" err="1"/>
              <a:t>dotplot</a:t>
            </a:r>
            <a:r>
              <a:rPr lang="en-CA" sz="2300" dirty="0"/>
              <a:t> below displays the Math test scores of 20 students in 1</a:t>
            </a:r>
            <a:r>
              <a:rPr lang="en-CA" sz="2300" baseline="30000" dirty="0"/>
              <a:t>st</a:t>
            </a:r>
            <a:r>
              <a:rPr lang="en-CA" sz="2300" dirty="0"/>
              <a:t> in Calculus that did and did not attend a tutorial course.  Is there a positive effect in student scores from attending the tutorial? What conditions should we consider? What observations do you Give appropriate evidence to support your answer</a:t>
            </a:r>
          </a:p>
        </p:txBody>
      </p:sp>
      <p:cxnSp>
        <p:nvCxnSpPr>
          <p:cNvPr id="5" name="Straight Connector 4">
            <a:extLst>
              <a:ext uri="{FF2B5EF4-FFF2-40B4-BE49-F238E27FC236}">
                <a16:creationId xmlns:a16="http://schemas.microsoft.com/office/drawing/2014/main" id="{3F22FB32-C994-484B-BE33-0C1CCC8BDFA9}"/>
              </a:ext>
            </a:extLst>
          </p:cNvPr>
          <p:cNvCxnSpPr/>
          <p:nvPr/>
        </p:nvCxnSpPr>
        <p:spPr>
          <a:xfrm>
            <a:off x="2208213" y="2492376"/>
            <a:ext cx="0" cy="576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A480AF1-ED04-44A7-89BC-ECA3027C7E69}"/>
              </a:ext>
            </a:extLst>
          </p:cNvPr>
          <p:cNvCxnSpPr>
            <a:cxnSpLocks/>
          </p:cNvCxnSpPr>
          <p:nvPr/>
        </p:nvCxnSpPr>
        <p:spPr>
          <a:xfrm flipV="1">
            <a:off x="2135188" y="2901951"/>
            <a:ext cx="7993062" cy="222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9BD6110-B416-4480-AA7C-C60F6B31C69F}"/>
              </a:ext>
            </a:extLst>
          </p:cNvPr>
          <p:cNvCxnSpPr/>
          <p:nvPr/>
        </p:nvCxnSpPr>
        <p:spPr>
          <a:xfrm>
            <a:off x="3287713" y="2771775"/>
            <a:ext cx="0" cy="3238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F610155-CEBC-47F2-B8C8-43DFCD57EAAD}"/>
              </a:ext>
            </a:extLst>
          </p:cNvPr>
          <p:cNvCxnSpPr>
            <a:cxnSpLocks/>
          </p:cNvCxnSpPr>
          <p:nvPr/>
        </p:nvCxnSpPr>
        <p:spPr>
          <a:xfrm flipH="1">
            <a:off x="4367213" y="2771776"/>
            <a:ext cx="4762" cy="2778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91B20F3-A071-4382-99A5-D847D0E0FA59}"/>
              </a:ext>
            </a:extLst>
          </p:cNvPr>
          <p:cNvCxnSpPr>
            <a:cxnSpLocks/>
          </p:cNvCxnSpPr>
          <p:nvPr/>
        </p:nvCxnSpPr>
        <p:spPr>
          <a:xfrm flipH="1">
            <a:off x="5448301" y="2771776"/>
            <a:ext cx="3175" cy="2778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36E7E75-19FE-459E-8612-7E7C0D477225}"/>
              </a:ext>
            </a:extLst>
          </p:cNvPr>
          <p:cNvCxnSpPr>
            <a:cxnSpLocks/>
          </p:cNvCxnSpPr>
          <p:nvPr/>
        </p:nvCxnSpPr>
        <p:spPr>
          <a:xfrm flipH="1">
            <a:off x="6527801" y="2771776"/>
            <a:ext cx="3175" cy="2778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870CA3A-C543-4221-B869-EC35B40647D8}"/>
              </a:ext>
            </a:extLst>
          </p:cNvPr>
          <p:cNvCxnSpPr>
            <a:cxnSpLocks/>
          </p:cNvCxnSpPr>
          <p:nvPr/>
        </p:nvCxnSpPr>
        <p:spPr>
          <a:xfrm flipH="1">
            <a:off x="7608889" y="2771776"/>
            <a:ext cx="3175" cy="2778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EC07AAC-1816-421B-8DBE-BCE448D428D1}"/>
              </a:ext>
            </a:extLst>
          </p:cNvPr>
          <p:cNvCxnSpPr>
            <a:cxnSpLocks/>
          </p:cNvCxnSpPr>
          <p:nvPr/>
        </p:nvCxnSpPr>
        <p:spPr>
          <a:xfrm flipH="1">
            <a:off x="8688389" y="2771776"/>
            <a:ext cx="3175" cy="2778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A3DA299-55DC-46C9-BFA0-487386A390C3}"/>
              </a:ext>
            </a:extLst>
          </p:cNvPr>
          <p:cNvCxnSpPr>
            <a:cxnSpLocks/>
          </p:cNvCxnSpPr>
          <p:nvPr/>
        </p:nvCxnSpPr>
        <p:spPr>
          <a:xfrm flipH="1">
            <a:off x="9767888" y="2771776"/>
            <a:ext cx="4762" cy="2778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9404" name="Object 17">
            <a:extLst>
              <a:ext uri="{FF2B5EF4-FFF2-40B4-BE49-F238E27FC236}">
                <a16:creationId xmlns:a16="http://schemas.microsoft.com/office/drawing/2014/main" id="{7329FACB-CCAB-47F0-A6B4-5376F0A73AE2}"/>
              </a:ext>
            </a:extLst>
          </p:cNvPr>
          <p:cNvGraphicFramePr>
            <a:graphicFrameLocks noChangeAspect="1"/>
          </p:cNvGraphicFramePr>
          <p:nvPr/>
        </p:nvGraphicFramePr>
        <p:xfrm>
          <a:off x="9640888" y="2997200"/>
          <a:ext cx="254000" cy="177800"/>
        </p:xfrm>
        <a:graphic>
          <a:graphicData uri="http://schemas.openxmlformats.org/presentationml/2006/ole">
            <mc:AlternateContent xmlns:mc="http://schemas.openxmlformats.org/markup-compatibility/2006">
              <mc:Choice xmlns:v="urn:schemas-microsoft-com:vml" Requires="v">
                <p:oleObj name="Equation" r:id="rId4" imgW="253670" imgH="177569" progId="Equation.DSMT4">
                  <p:embed/>
                </p:oleObj>
              </mc:Choice>
              <mc:Fallback>
                <p:oleObj name="Equation" r:id="rId4" imgW="253670" imgH="177569" progId="Equation.DSMT4">
                  <p:embed/>
                  <p:pic>
                    <p:nvPicPr>
                      <p:cNvPr id="59404" name="Object 17">
                        <a:extLst>
                          <a:ext uri="{FF2B5EF4-FFF2-40B4-BE49-F238E27FC236}">
                            <a16:creationId xmlns:a16="http://schemas.microsoft.com/office/drawing/2014/main" id="{7329FACB-CCAB-47F0-A6B4-5376F0A73A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40888" y="2997200"/>
                        <a:ext cx="2540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05" name="Object 18">
            <a:extLst>
              <a:ext uri="{FF2B5EF4-FFF2-40B4-BE49-F238E27FC236}">
                <a16:creationId xmlns:a16="http://schemas.microsoft.com/office/drawing/2014/main" id="{0281B39E-FA21-47C8-B605-9E126A2FFCFD}"/>
              </a:ext>
            </a:extLst>
          </p:cNvPr>
          <p:cNvGraphicFramePr>
            <a:graphicFrameLocks noChangeAspect="1"/>
          </p:cNvGraphicFramePr>
          <p:nvPr/>
        </p:nvGraphicFramePr>
        <p:xfrm>
          <a:off x="8610600" y="2997200"/>
          <a:ext cx="190500" cy="177800"/>
        </p:xfrm>
        <a:graphic>
          <a:graphicData uri="http://schemas.openxmlformats.org/presentationml/2006/ole">
            <mc:AlternateContent xmlns:mc="http://schemas.openxmlformats.org/markup-compatibility/2006">
              <mc:Choice xmlns:v="urn:schemas-microsoft-com:vml" Requires="v">
                <p:oleObj name="Equation" r:id="rId6" imgW="190335" imgH="177646" progId="Equation.DSMT4">
                  <p:embed/>
                </p:oleObj>
              </mc:Choice>
              <mc:Fallback>
                <p:oleObj name="Equation" r:id="rId6" imgW="190335" imgH="177646" progId="Equation.DSMT4">
                  <p:embed/>
                  <p:pic>
                    <p:nvPicPr>
                      <p:cNvPr id="59405" name="Object 18">
                        <a:extLst>
                          <a:ext uri="{FF2B5EF4-FFF2-40B4-BE49-F238E27FC236}">
                            <a16:creationId xmlns:a16="http://schemas.microsoft.com/office/drawing/2014/main" id="{0281B39E-FA21-47C8-B605-9E126A2FFCF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10600" y="2997200"/>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06" name="Object 19">
            <a:extLst>
              <a:ext uri="{FF2B5EF4-FFF2-40B4-BE49-F238E27FC236}">
                <a16:creationId xmlns:a16="http://schemas.microsoft.com/office/drawing/2014/main" id="{5682BD0F-4A97-4EF3-B66A-956E4772A2E3}"/>
              </a:ext>
            </a:extLst>
          </p:cNvPr>
          <p:cNvGraphicFramePr>
            <a:graphicFrameLocks noChangeAspect="1"/>
          </p:cNvGraphicFramePr>
          <p:nvPr/>
        </p:nvGraphicFramePr>
        <p:xfrm>
          <a:off x="7489825" y="2997200"/>
          <a:ext cx="190500" cy="177800"/>
        </p:xfrm>
        <a:graphic>
          <a:graphicData uri="http://schemas.openxmlformats.org/presentationml/2006/ole">
            <mc:AlternateContent xmlns:mc="http://schemas.openxmlformats.org/markup-compatibility/2006">
              <mc:Choice xmlns:v="urn:schemas-microsoft-com:vml" Requires="v">
                <p:oleObj name="Equation" r:id="rId8" imgW="190335" imgH="177646" progId="Equation.DSMT4">
                  <p:embed/>
                </p:oleObj>
              </mc:Choice>
              <mc:Fallback>
                <p:oleObj name="Equation" r:id="rId8" imgW="190335" imgH="177646" progId="Equation.DSMT4">
                  <p:embed/>
                  <p:pic>
                    <p:nvPicPr>
                      <p:cNvPr id="59406" name="Object 19">
                        <a:extLst>
                          <a:ext uri="{FF2B5EF4-FFF2-40B4-BE49-F238E27FC236}">
                            <a16:creationId xmlns:a16="http://schemas.microsoft.com/office/drawing/2014/main" id="{5682BD0F-4A97-4EF3-B66A-956E4772A2E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89825" y="2997200"/>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07" name="Object 20">
            <a:extLst>
              <a:ext uri="{FF2B5EF4-FFF2-40B4-BE49-F238E27FC236}">
                <a16:creationId xmlns:a16="http://schemas.microsoft.com/office/drawing/2014/main" id="{9CAB7568-2BA6-4AEB-A1C2-64FEC65DC742}"/>
              </a:ext>
            </a:extLst>
          </p:cNvPr>
          <p:cNvGraphicFramePr>
            <a:graphicFrameLocks noChangeAspect="1"/>
          </p:cNvGraphicFramePr>
          <p:nvPr/>
        </p:nvGraphicFramePr>
        <p:xfrm>
          <a:off x="6450013" y="3035300"/>
          <a:ext cx="190500" cy="177800"/>
        </p:xfrm>
        <a:graphic>
          <a:graphicData uri="http://schemas.openxmlformats.org/presentationml/2006/ole">
            <mc:AlternateContent xmlns:mc="http://schemas.openxmlformats.org/markup-compatibility/2006">
              <mc:Choice xmlns:v="urn:schemas-microsoft-com:vml" Requires="v">
                <p:oleObj name="Equation" r:id="rId10" imgW="190335" imgH="177646" progId="Equation.DSMT4">
                  <p:embed/>
                </p:oleObj>
              </mc:Choice>
              <mc:Fallback>
                <p:oleObj name="Equation" r:id="rId10" imgW="190335" imgH="177646" progId="Equation.DSMT4">
                  <p:embed/>
                  <p:pic>
                    <p:nvPicPr>
                      <p:cNvPr id="59407" name="Object 20">
                        <a:extLst>
                          <a:ext uri="{FF2B5EF4-FFF2-40B4-BE49-F238E27FC236}">
                            <a16:creationId xmlns:a16="http://schemas.microsoft.com/office/drawing/2014/main" id="{9CAB7568-2BA6-4AEB-A1C2-64FEC65DC74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50013" y="3035300"/>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08" name="Object 21">
            <a:extLst>
              <a:ext uri="{FF2B5EF4-FFF2-40B4-BE49-F238E27FC236}">
                <a16:creationId xmlns:a16="http://schemas.microsoft.com/office/drawing/2014/main" id="{23B561D7-B08B-41E7-9F2A-A837778CD21D}"/>
              </a:ext>
            </a:extLst>
          </p:cNvPr>
          <p:cNvGraphicFramePr>
            <a:graphicFrameLocks noChangeAspect="1"/>
          </p:cNvGraphicFramePr>
          <p:nvPr/>
        </p:nvGraphicFramePr>
        <p:xfrm>
          <a:off x="5368925" y="3035300"/>
          <a:ext cx="190500" cy="177800"/>
        </p:xfrm>
        <a:graphic>
          <a:graphicData uri="http://schemas.openxmlformats.org/presentationml/2006/ole">
            <mc:AlternateContent xmlns:mc="http://schemas.openxmlformats.org/markup-compatibility/2006">
              <mc:Choice xmlns:v="urn:schemas-microsoft-com:vml" Requires="v">
                <p:oleObj name="Equation" r:id="rId12" imgW="190335" imgH="177646" progId="Equation.DSMT4">
                  <p:embed/>
                </p:oleObj>
              </mc:Choice>
              <mc:Fallback>
                <p:oleObj name="Equation" r:id="rId12" imgW="190335" imgH="177646" progId="Equation.DSMT4">
                  <p:embed/>
                  <p:pic>
                    <p:nvPicPr>
                      <p:cNvPr id="59408" name="Object 21">
                        <a:extLst>
                          <a:ext uri="{FF2B5EF4-FFF2-40B4-BE49-F238E27FC236}">
                            <a16:creationId xmlns:a16="http://schemas.microsoft.com/office/drawing/2014/main" id="{23B561D7-B08B-41E7-9F2A-A837778CD21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68925" y="3035300"/>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09" name="Object 22">
            <a:extLst>
              <a:ext uri="{FF2B5EF4-FFF2-40B4-BE49-F238E27FC236}">
                <a16:creationId xmlns:a16="http://schemas.microsoft.com/office/drawing/2014/main" id="{3A148E3C-DD43-4C3B-9070-1D6E8837BE0C}"/>
              </a:ext>
            </a:extLst>
          </p:cNvPr>
          <p:cNvGraphicFramePr>
            <a:graphicFrameLocks noChangeAspect="1"/>
          </p:cNvGraphicFramePr>
          <p:nvPr/>
        </p:nvGraphicFramePr>
        <p:xfrm>
          <a:off x="4289425" y="3035300"/>
          <a:ext cx="190500" cy="177800"/>
        </p:xfrm>
        <a:graphic>
          <a:graphicData uri="http://schemas.openxmlformats.org/presentationml/2006/ole">
            <mc:AlternateContent xmlns:mc="http://schemas.openxmlformats.org/markup-compatibility/2006">
              <mc:Choice xmlns:v="urn:schemas-microsoft-com:vml" Requires="v">
                <p:oleObj name="Equation" r:id="rId14" imgW="190335" imgH="177646" progId="Equation.DSMT4">
                  <p:embed/>
                </p:oleObj>
              </mc:Choice>
              <mc:Fallback>
                <p:oleObj name="Equation" r:id="rId14" imgW="190335" imgH="177646" progId="Equation.DSMT4">
                  <p:embed/>
                  <p:pic>
                    <p:nvPicPr>
                      <p:cNvPr id="59409" name="Object 22">
                        <a:extLst>
                          <a:ext uri="{FF2B5EF4-FFF2-40B4-BE49-F238E27FC236}">
                            <a16:creationId xmlns:a16="http://schemas.microsoft.com/office/drawing/2014/main" id="{3A148E3C-DD43-4C3B-9070-1D6E8837BE0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89425" y="3035300"/>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10" name="Object 23">
            <a:extLst>
              <a:ext uri="{FF2B5EF4-FFF2-40B4-BE49-F238E27FC236}">
                <a16:creationId xmlns:a16="http://schemas.microsoft.com/office/drawing/2014/main" id="{4B5EB89A-4DB6-4B11-9347-F31A117A143C}"/>
              </a:ext>
            </a:extLst>
          </p:cNvPr>
          <p:cNvGraphicFramePr>
            <a:graphicFrameLocks noChangeAspect="1"/>
          </p:cNvGraphicFramePr>
          <p:nvPr/>
        </p:nvGraphicFramePr>
        <p:xfrm>
          <a:off x="3155950" y="3035300"/>
          <a:ext cx="203200" cy="177800"/>
        </p:xfrm>
        <a:graphic>
          <a:graphicData uri="http://schemas.openxmlformats.org/presentationml/2006/ole">
            <mc:AlternateContent xmlns:mc="http://schemas.openxmlformats.org/markup-compatibility/2006">
              <mc:Choice xmlns:v="urn:schemas-microsoft-com:vml" Requires="v">
                <p:oleObj name="Equation" r:id="rId16" imgW="202936" imgH="177569" progId="Equation.DSMT4">
                  <p:embed/>
                </p:oleObj>
              </mc:Choice>
              <mc:Fallback>
                <p:oleObj name="Equation" r:id="rId16" imgW="202936" imgH="177569" progId="Equation.DSMT4">
                  <p:embed/>
                  <p:pic>
                    <p:nvPicPr>
                      <p:cNvPr id="59410" name="Object 23">
                        <a:extLst>
                          <a:ext uri="{FF2B5EF4-FFF2-40B4-BE49-F238E27FC236}">
                            <a16:creationId xmlns:a16="http://schemas.microsoft.com/office/drawing/2014/main" id="{4B5EB89A-4DB6-4B11-9347-F31A117A143C}"/>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55950" y="3035300"/>
                        <a:ext cx="2032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11" name="Object 24">
            <a:extLst>
              <a:ext uri="{FF2B5EF4-FFF2-40B4-BE49-F238E27FC236}">
                <a16:creationId xmlns:a16="http://schemas.microsoft.com/office/drawing/2014/main" id="{25BE6BEC-E05F-4A9A-BC9F-77EAEBFE375C}"/>
              </a:ext>
            </a:extLst>
          </p:cNvPr>
          <p:cNvGraphicFramePr>
            <a:graphicFrameLocks noChangeAspect="1"/>
          </p:cNvGraphicFramePr>
          <p:nvPr/>
        </p:nvGraphicFramePr>
        <p:xfrm>
          <a:off x="2089150" y="3035300"/>
          <a:ext cx="190500" cy="177800"/>
        </p:xfrm>
        <a:graphic>
          <a:graphicData uri="http://schemas.openxmlformats.org/presentationml/2006/ole">
            <mc:AlternateContent xmlns:mc="http://schemas.openxmlformats.org/markup-compatibility/2006">
              <mc:Choice xmlns:v="urn:schemas-microsoft-com:vml" Requires="v">
                <p:oleObj name="Equation" r:id="rId18" imgW="190335" imgH="177646" progId="Equation.DSMT4">
                  <p:embed/>
                </p:oleObj>
              </mc:Choice>
              <mc:Fallback>
                <p:oleObj name="Equation" r:id="rId18" imgW="190335" imgH="177646" progId="Equation.DSMT4">
                  <p:embed/>
                  <p:pic>
                    <p:nvPicPr>
                      <p:cNvPr id="59411" name="Object 24">
                        <a:extLst>
                          <a:ext uri="{FF2B5EF4-FFF2-40B4-BE49-F238E27FC236}">
                            <a16:creationId xmlns:a16="http://schemas.microsoft.com/office/drawing/2014/main" id="{25BE6BEC-E05F-4A9A-BC9F-77EAEBFE375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89150" y="3035300"/>
                        <a:ext cx="1905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 name="Oval 25">
            <a:extLst>
              <a:ext uri="{FF2B5EF4-FFF2-40B4-BE49-F238E27FC236}">
                <a16:creationId xmlns:a16="http://schemas.microsoft.com/office/drawing/2014/main" id="{421EC24B-0F20-419B-B04D-953512D9900A}"/>
              </a:ext>
            </a:extLst>
          </p:cNvPr>
          <p:cNvSpPr/>
          <p:nvPr/>
        </p:nvSpPr>
        <p:spPr>
          <a:xfrm>
            <a:off x="3216275" y="27813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27" name="Straight Connector 26">
            <a:extLst>
              <a:ext uri="{FF2B5EF4-FFF2-40B4-BE49-F238E27FC236}">
                <a16:creationId xmlns:a16="http://schemas.microsoft.com/office/drawing/2014/main" id="{87293DDC-1A0C-45AC-8839-663A5FEEED92}"/>
              </a:ext>
            </a:extLst>
          </p:cNvPr>
          <p:cNvCxnSpPr/>
          <p:nvPr/>
        </p:nvCxnSpPr>
        <p:spPr>
          <a:xfrm>
            <a:off x="3503613" y="28432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1BF29D9-DDEC-47CB-B635-C0A6E16C5DC5}"/>
              </a:ext>
            </a:extLst>
          </p:cNvPr>
          <p:cNvCxnSpPr/>
          <p:nvPr/>
        </p:nvCxnSpPr>
        <p:spPr>
          <a:xfrm>
            <a:off x="3719513" y="28432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A97480A-6409-4C5A-B50C-95183D8B67C0}"/>
              </a:ext>
            </a:extLst>
          </p:cNvPr>
          <p:cNvCxnSpPr/>
          <p:nvPr/>
        </p:nvCxnSpPr>
        <p:spPr>
          <a:xfrm>
            <a:off x="3935413" y="28432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A1A4A3D-0FB1-4766-81D2-746D5990F7EE}"/>
              </a:ext>
            </a:extLst>
          </p:cNvPr>
          <p:cNvCxnSpPr/>
          <p:nvPr/>
        </p:nvCxnSpPr>
        <p:spPr>
          <a:xfrm>
            <a:off x="4151313" y="2843214"/>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0E30BCE-766E-445E-ADCF-473ABD7C482C}"/>
              </a:ext>
            </a:extLst>
          </p:cNvPr>
          <p:cNvCxnSpPr/>
          <p:nvPr/>
        </p:nvCxnSpPr>
        <p:spPr>
          <a:xfrm>
            <a:off x="4583113"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0C9A312-2B90-4E80-BAF9-820CDAD3E7B5}"/>
              </a:ext>
            </a:extLst>
          </p:cNvPr>
          <p:cNvCxnSpPr/>
          <p:nvPr/>
        </p:nvCxnSpPr>
        <p:spPr>
          <a:xfrm>
            <a:off x="4800600"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483AA0B-5F84-4F8B-842A-35587831F5CE}"/>
              </a:ext>
            </a:extLst>
          </p:cNvPr>
          <p:cNvCxnSpPr/>
          <p:nvPr/>
        </p:nvCxnSpPr>
        <p:spPr>
          <a:xfrm>
            <a:off x="5016500"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0D66820-64AF-4F13-A3BB-8B4C34D9AC11}"/>
              </a:ext>
            </a:extLst>
          </p:cNvPr>
          <p:cNvCxnSpPr/>
          <p:nvPr/>
        </p:nvCxnSpPr>
        <p:spPr>
          <a:xfrm>
            <a:off x="5232400"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C10D673-D102-464D-BB38-C6366D8E0650}"/>
              </a:ext>
            </a:extLst>
          </p:cNvPr>
          <p:cNvCxnSpPr/>
          <p:nvPr/>
        </p:nvCxnSpPr>
        <p:spPr>
          <a:xfrm>
            <a:off x="5664200" y="2813050"/>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FDDA1D1-4671-491A-9654-9AEC9819E55B}"/>
              </a:ext>
            </a:extLst>
          </p:cNvPr>
          <p:cNvCxnSpPr/>
          <p:nvPr/>
        </p:nvCxnSpPr>
        <p:spPr>
          <a:xfrm>
            <a:off x="5880100" y="2813050"/>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C00717D-2339-4E29-A6B6-589099FF2575}"/>
              </a:ext>
            </a:extLst>
          </p:cNvPr>
          <p:cNvCxnSpPr/>
          <p:nvPr/>
        </p:nvCxnSpPr>
        <p:spPr>
          <a:xfrm>
            <a:off x="6096000" y="2813050"/>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AD66D4B-59AE-4D16-9A39-5019EA9B993D}"/>
              </a:ext>
            </a:extLst>
          </p:cNvPr>
          <p:cNvCxnSpPr/>
          <p:nvPr/>
        </p:nvCxnSpPr>
        <p:spPr>
          <a:xfrm>
            <a:off x="6311900" y="2813050"/>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6AAD9D8-7B6D-4569-A967-631DF4C88FAC}"/>
              </a:ext>
            </a:extLst>
          </p:cNvPr>
          <p:cNvCxnSpPr/>
          <p:nvPr/>
        </p:nvCxnSpPr>
        <p:spPr>
          <a:xfrm>
            <a:off x="6743700" y="279717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CFC733AA-D68D-4E30-A913-95684702954C}"/>
              </a:ext>
            </a:extLst>
          </p:cNvPr>
          <p:cNvCxnSpPr/>
          <p:nvPr/>
        </p:nvCxnSpPr>
        <p:spPr>
          <a:xfrm>
            <a:off x="6959600" y="279717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AD73A0F-945E-4854-A383-2C61CD57AFE4}"/>
              </a:ext>
            </a:extLst>
          </p:cNvPr>
          <p:cNvCxnSpPr/>
          <p:nvPr/>
        </p:nvCxnSpPr>
        <p:spPr>
          <a:xfrm>
            <a:off x="7175500" y="279717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704473C-1D97-421E-8DA7-BC54440F5D26}"/>
              </a:ext>
            </a:extLst>
          </p:cNvPr>
          <p:cNvCxnSpPr/>
          <p:nvPr/>
        </p:nvCxnSpPr>
        <p:spPr>
          <a:xfrm>
            <a:off x="7391400" y="279717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6FAE4F7-AFDA-47CC-9B2E-111F76222A05}"/>
              </a:ext>
            </a:extLst>
          </p:cNvPr>
          <p:cNvCxnSpPr/>
          <p:nvPr/>
        </p:nvCxnSpPr>
        <p:spPr>
          <a:xfrm>
            <a:off x="78247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CCFF705F-64CE-4BA9-8329-830B516EB39C}"/>
              </a:ext>
            </a:extLst>
          </p:cNvPr>
          <p:cNvCxnSpPr/>
          <p:nvPr/>
        </p:nvCxnSpPr>
        <p:spPr>
          <a:xfrm>
            <a:off x="80406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60F287C-C209-4B06-B3F8-3BC234E90BB9}"/>
              </a:ext>
            </a:extLst>
          </p:cNvPr>
          <p:cNvCxnSpPr/>
          <p:nvPr/>
        </p:nvCxnSpPr>
        <p:spPr>
          <a:xfrm>
            <a:off x="82565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9F7A315B-AC7F-4723-B3F6-B379EFB302B3}"/>
              </a:ext>
            </a:extLst>
          </p:cNvPr>
          <p:cNvCxnSpPr/>
          <p:nvPr/>
        </p:nvCxnSpPr>
        <p:spPr>
          <a:xfrm>
            <a:off x="84724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6046E70-E7D3-48DF-A6EA-08B1712FAFF4}"/>
              </a:ext>
            </a:extLst>
          </p:cNvPr>
          <p:cNvCxnSpPr/>
          <p:nvPr/>
        </p:nvCxnSpPr>
        <p:spPr>
          <a:xfrm>
            <a:off x="89042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A852E0C-BA15-4D6D-BAB0-A4B944753F3E}"/>
              </a:ext>
            </a:extLst>
          </p:cNvPr>
          <p:cNvCxnSpPr/>
          <p:nvPr/>
        </p:nvCxnSpPr>
        <p:spPr>
          <a:xfrm>
            <a:off x="91201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DDDD7E7-E443-4FA0-8D19-583127BD6A7B}"/>
              </a:ext>
            </a:extLst>
          </p:cNvPr>
          <p:cNvCxnSpPr/>
          <p:nvPr/>
        </p:nvCxnSpPr>
        <p:spPr>
          <a:xfrm>
            <a:off x="93360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5F03F18-7B89-4191-A940-8A21922CB1AC}"/>
              </a:ext>
            </a:extLst>
          </p:cNvPr>
          <p:cNvCxnSpPr/>
          <p:nvPr/>
        </p:nvCxnSpPr>
        <p:spPr>
          <a:xfrm>
            <a:off x="9551988" y="2816226"/>
            <a:ext cx="0" cy="1809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9F766373-2C08-4419-A37A-02DDFF274FF8}"/>
              </a:ext>
            </a:extLst>
          </p:cNvPr>
          <p:cNvCxnSpPr/>
          <p:nvPr/>
        </p:nvCxnSpPr>
        <p:spPr>
          <a:xfrm>
            <a:off x="2424113"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6CA551F-0168-4CDA-A020-DF675E0E6759}"/>
              </a:ext>
            </a:extLst>
          </p:cNvPr>
          <p:cNvCxnSpPr/>
          <p:nvPr/>
        </p:nvCxnSpPr>
        <p:spPr>
          <a:xfrm>
            <a:off x="2640013"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5B4958A-F852-403A-9CCA-98EB757B0798}"/>
              </a:ext>
            </a:extLst>
          </p:cNvPr>
          <p:cNvCxnSpPr/>
          <p:nvPr/>
        </p:nvCxnSpPr>
        <p:spPr>
          <a:xfrm>
            <a:off x="2855913"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E9664D80-76F9-45C9-A44E-441E5240120C}"/>
              </a:ext>
            </a:extLst>
          </p:cNvPr>
          <p:cNvCxnSpPr/>
          <p:nvPr/>
        </p:nvCxnSpPr>
        <p:spPr>
          <a:xfrm>
            <a:off x="3071813" y="2828925"/>
            <a:ext cx="0" cy="1793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6E182646-3632-498F-A78C-F4E780961FF3}"/>
              </a:ext>
            </a:extLst>
          </p:cNvPr>
          <p:cNvSpPr txBox="1">
            <a:spLocks noChangeArrowheads="1"/>
          </p:cNvSpPr>
          <p:nvPr/>
        </p:nvSpPr>
        <p:spPr bwMode="auto">
          <a:xfrm>
            <a:off x="1558925" y="1979614"/>
            <a:ext cx="1403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Not Attend</a:t>
            </a:r>
          </a:p>
        </p:txBody>
      </p:sp>
      <p:sp>
        <p:nvSpPr>
          <p:cNvPr id="60" name="TextBox 59">
            <a:extLst>
              <a:ext uri="{FF2B5EF4-FFF2-40B4-BE49-F238E27FC236}">
                <a16:creationId xmlns:a16="http://schemas.microsoft.com/office/drawing/2014/main" id="{8C92FBFF-D411-4986-885D-4EF95B579B67}"/>
              </a:ext>
            </a:extLst>
          </p:cNvPr>
          <p:cNvSpPr txBox="1">
            <a:spLocks noChangeArrowheads="1"/>
          </p:cNvSpPr>
          <p:nvPr/>
        </p:nvSpPr>
        <p:spPr bwMode="auto">
          <a:xfrm>
            <a:off x="1741488" y="34290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Attend</a:t>
            </a:r>
          </a:p>
        </p:txBody>
      </p:sp>
      <p:sp>
        <p:nvSpPr>
          <p:cNvPr id="63" name="Oval 62">
            <a:extLst>
              <a:ext uri="{FF2B5EF4-FFF2-40B4-BE49-F238E27FC236}">
                <a16:creationId xmlns:a16="http://schemas.microsoft.com/office/drawing/2014/main" id="{B243D336-1F5B-40FE-AA2E-0DE91AD110AB}"/>
              </a:ext>
            </a:extLst>
          </p:cNvPr>
          <p:cNvSpPr/>
          <p:nvPr/>
        </p:nvSpPr>
        <p:spPr>
          <a:xfrm>
            <a:off x="3216275" y="26368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4" name="Oval 63">
            <a:extLst>
              <a:ext uri="{FF2B5EF4-FFF2-40B4-BE49-F238E27FC236}">
                <a16:creationId xmlns:a16="http://schemas.microsoft.com/office/drawing/2014/main" id="{53BC8DA2-1B8E-4127-A556-03F68887FF1E}"/>
              </a:ext>
            </a:extLst>
          </p:cNvPr>
          <p:cNvSpPr/>
          <p:nvPr/>
        </p:nvSpPr>
        <p:spPr>
          <a:xfrm>
            <a:off x="3690938" y="27813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5" name="Oval 64">
            <a:extLst>
              <a:ext uri="{FF2B5EF4-FFF2-40B4-BE49-F238E27FC236}">
                <a16:creationId xmlns:a16="http://schemas.microsoft.com/office/drawing/2014/main" id="{9C17353F-0E2C-4043-990D-45F2067561AB}"/>
              </a:ext>
            </a:extLst>
          </p:cNvPr>
          <p:cNvSpPr/>
          <p:nvPr/>
        </p:nvSpPr>
        <p:spPr>
          <a:xfrm>
            <a:off x="3690938" y="26368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6" name="Oval 65">
            <a:extLst>
              <a:ext uri="{FF2B5EF4-FFF2-40B4-BE49-F238E27FC236}">
                <a16:creationId xmlns:a16="http://schemas.microsoft.com/office/drawing/2014/main" id="{9B4C9EA6-F638-4AD0-A325-FC2DBEF7D93D}"/>
              </a:ext>
            </a:extLst>
          </p:cNvPr>
          <p:cNvSpPr/>
          <p:nvPr/>
        </p:nvSpPr>
        <p:spPr>
          <a:xfrm>
            <a:off x="4122738" y="27813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7" name="Oval 66">
            <a:extLst>
              <a:ext uri="{FF2B5EF4-FFF2-40B4-BE49-F238E27FC236}">
                <a16:creationId xmlns:a16="http://schemas.microsoft.com/office/drawing/2014/main" id="{E1AEB7EE-0918-4AE1-8F7B-153F5EC74E32}"/>
              </a:ext>
            </a:extLst>
          </p:cNvPr>
          <p:cNvSpPr/>
          <p:nvPr/>
        </p:nvSpPr>
        <p:spPr>
          <a:xfrm>
            <a:off x="4122738" y="26368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8" name="Oval 67">
            <a:extLst>
              <a:ext uri="{FF2B5EF4-FFF2-40B4-BE49-F238E27FC236}">
                <a16:creationId xmlns:a16="http://schemas.microsoft.com/office/drawing/2014/main" id="{F2DBFD3E-6D6D-4232-AB90-F993B6C27CA4}"/>
              </a:ext>
            </a:extLst>
          </p:cNvPr>
          <p:cNvSpPr/>
          <p:nvPr/>
        </p:nvSpPr>
        <p:spPr>
          <a:xfrm>
            <a:off x="4511675" y="27813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9" name="Oval 68">
            <a:extLst>
              <a:ext uri="{FF2B5EF4-FFF2-40B4-BE49-F238E27FC236}">
                <a16:creationId xmlns:a16="http://schemas.microsoft.com/office/drawing/2014/main" id="{DD658B51-A5EB-4057-A62E-5FC240112085}"/>
              </a:ext>
            </a:extLst>
          </p:cNvPr>
          <p:cNvSpPr/>
          <p:nvPr/>
        </p:nvSpPr>
        <p:spPr>
          <a:xfrm>
            <a:off x="4511675" y="26368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0" name="Oval 69">
            <a:extLst>
              <a:ext uri="{FF2B5EF4-FFF2-40B4-BE49-F238E27FC236}">
                <a16:creationId xmlns:a16="http://schemas.microsoft.com/office/drawing/2014/main" id="{C6DB5D82-7F2D-4306-B24F-1A44C715AF34}"/>
              </a:ext>
            </a:extLst>
          </p:cNvPr>
          <p:cNvSpPr/>
          <p:nvPr/>
        </p:nvSpPr>
        <p:spPr>
          <a:xfrm>
            <a:off x="3216275" y="249237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1" name="Oval 70">
            <a:extLst>
              <a:ext uri="{FF2B5EF4-FFF2-40B4-BE49-F238E27FC236}">
                <a16:creationId xmlns:a16="http://schemas.microsoft.com/office/drawing/2014/main" id="{10BF5D8F-B55A-40C5-BAA6-FBB1E36AC774}"/>
              </a:ext>
            </a:extLst>
          </p:cNvPr>
          <p:cNvSpPr/>
          <p:nvPr/>
        </p:nvSpPr>
        <p:spPr>
          <a:xfrm>
            <a:off x="3216275" y="23495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2" name="Oval 71">
            <a:extLst>
              <a:ext uri="{FF2B5EF4-FFF2-40B4-BE49-F238E27FC236}">
                <a16:creationId xmlns:a16="http://schemas.microsoft.com/office/drawing/2014/main" id="{AA7F227D-73FD-4AA6-A5BE-1FEA46309E1E}"/>
              </a:ext>
            </a:extLst>
          </p:cNvPr>
          <p:cNvSpPr/>
          <p:nvPr/>
        </p:nvSpPr>
        <p:spPr>
          <a:xfrm>
            <a:off x="3444875" y="2779713"/>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3" name="Oval 72">
            <a:extLst>
              <a:ext uri="{FF2B5EF4-FFF2-40B4-BE49-F238E27FC236}">
                <a16:creationId xmlns:a16="http://schemas.microsoft.com/office/drawing/2014/main" id="{E3CB1789-5539-4D18-B60A-C8A0623CFECC}"/>
              </a:ext>
            </a:extLst>
          </p:cNvPr>
          <p:cNvSpPr/>
          <p:nvPr/>
        </p:nvSpPr>
        <p:spPr>
          <a:xfrm>
            <a:off x="3690938" y="249237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4" name="Oval 73">
            <a:extLst>
              <a:ext uri="{FF2B5EF4-FFF2-40B4-BE49-F238E27FC236}">
                <a16:creationId xmlns:a16="http://schemas.microsoft.com/office/drawing/2014/main" id="{6D7CAA2D-3838-4B62-BB21-7266E9E0ECDD}"/>
              </a:ext>
            </a:extLst>
          </p:cNvPr>
          <p:cNvSpPr/>
          <p:nvPr/>
        </p:nvSpPr>
        <p:spPr>
          <a:xfrm>
            <a:off x="7553325" y="277018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5" name="Oval 74">
            <a:extLst>
              <a:ext uri="{FF2B5EF4-FFF2-40B4-BE49-F238E27FC236}">
                <a16:creationId xmlns:a16="http://schemas.microsoft.com/office/drawing/2014/main" id="{9284D70F-7CE9-4987-8585-628F687905BE}"/>
              </a:ext>
            </a:extLst>
          </p:cNvPr>
          <p:cNvSpPr/>
          <p:nvPr/>
        </p:nvSpPr>
        <p:spPr>
          <a:xfrm>
            <a:off x="5610225" y="277495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6" name="Oval 75">
            <a:extLst>
              <a:ext uri="{FF2B5EF4-FFF2-40B4-BE49-F238E27FC236}">
                <a16:creationId xmlns:a16="http://schemas.microsoft.com/office/drawing/2014/main" id="{957013E7-C6BC-4C6B-9BCE-7CD2FD655B25}"/>
              </a:ext>
            </a:extLst>
          </p:cNvPr>
          <p:cNvSpPr/>
          <p:nvPr/>
        </p:nvSpPr>
        <p:spPr>
          <a:xfrm>
            <a:off x="5611813" y="262572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7" name="Oval 76">
            <a:extLst>
              <a:ext uri="{FF2B5EF4-FFF2-40B4-BE49-F238E27FC236}">
                <a16:creationId xmlns:a16="http://schemas.microsoft.com/office/drawing/2014/main" id="{6F70DD96-B6A3-4151-907D-717622D08981}"/>
              </a:ext>
            </a:extLst>
          </p:cNvPr>
          <p:cNvSpPr/>
          <p:nvPr/>
        </p:nvSpPr>
        <p:spPr>
          <a:xfrm>
            <a:off x="5611813" y="24765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8" name="Oval 77">
            <a:extLst>
              <a:ext uri="{FF2B5EF4-FFF2-40B4-BE49-F238E27FC236}">
                <a16:creationId xmlns:a16="http://schemas.microsoft.com/office/drawing/2014/main" id="{4DC66C38-02B6-4638-B175-48DE70683120}"/>
              </a:ext>
            </a:extLst>
          </p:cNvPr>
          <p:cNvSpPr/>
          <p:nvPr/>
        </p:nvSpPr>
        <p:spPr>
          <a:xfrm>
            <a:off x="8418513" y="27638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9" name="Oval 78">
            <a:extLst>
              <a:ext uri="{FF2B5EF4-FFF2-40B4-BE49-F238E27FC236}">
                <a16:creationId xmlns:a16="http://schemas.microsoft.com/office/drawing/2014/main" id="{B5C2A205-CBE1-4E94-944B-C20FBD0F8740}"/>
              </a:ext>
            </a:extLst>
          </p:cNvPr>
          <p:cNvSpPr/>
          <p:nvPr/>
        </p:nvSpPr>
        <p:spPr>
          <a:xfrm>
            <a:off x="6696075" y="27686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0" name="Oval 79">
            <a:extLst>
              <a:ext uri="{FF2B5EF4-FFF2-40B4-BE49-F238E27FC236}">
                <a16:creationId xmlns:a16="http://schemas.microsoft.com/office/drawing/2014/main" id="{E47C8441-6255-44FC-A8BE-AEB64EB2C6B7}"/>
              </a:ext>
            </a:extLst>
          </p:cNvPr>
          <p:cNvSpPr/>
          <p:nvPr/>
        </p:nvSpPr>
        <p:spPr>
          <a:xfrm>
            <a:off x="2373313" y="277495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1" name="Oval 80">
            <a:extLst>
              <a:ext uri="{FF2B5EF4-FFF2-40B4-BE49-F238E27FC236}">
                <a16:creationId xmlns:a16="http://schemas.microsoft.com/office/drawing/2014/main" id="{369342BD-A67A-4AB0-B1EC-951BE4B5FC0C}"/>
              </a:ext>
            </a:extLst>
          </p:cNvPr>
          <p:cNvSpPr/>
          <p:nvPr/>
        </p:nvSpPr>
        <p:spPr>
          <a:xfrm>
            <a:off x="6696075" y="26241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2" name="Oval 81">
            <a:extLst>
              <a:ext uri="{FF2B5EF4-FFF2-40B4-BE49-F238E27FC236}">
                <a16:creationId xmlns:a16="http://schemas.microsoft.com/office/drawing/2014/main" id="{858C3F43-060A-4F57-B34D-0F0232A33602}"/>
              </a:ext>
            </a:extLst>
          </p:cNvPr>
          <p:cNvSpPr/>
          <p:nvPr/>
        </p:nvSpPr>
        <p:spPr>
          <a:xfrm>
            <a:off x="5611813" y="3021013"/>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3" name="Oval 82">
            <a:extLst>
              <a:ext uri="{FF2B5EF4-FFF2-40B4-BE49-F238E27FC236}">
                <a16:creationId xmlns:a16="http://schemas.microsoft.com/office/drawing/2014/main" id="{8DA94692-E774-4A0E-81AF-411BE0851EEA}"/>
              </a:ext>
            </a:extLst>
          </p:cNvPr>
          <p:cNvSpPr/>
          <p:nvPr/>
        </p:nvSpPr>
        <p:spPr>
          <a:xfrm>
            <a:off x="5610225" y="318452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4" name="Oval 83">
            <a:extLst>
              <a:ext uri="{FF2B5EF4-FFF2-40B4-BE49-F238E27FC236}">
                <a16:creationId xmlns:a16="http://schemas.microsoft.com/office/drawing/2014/main" id="{A5EDD986-CA2D-4A84-859E-637E4F9A20E0}"/>
              </a:ext>
            </a:extLst>
          </p:cNvPr>
          <p:cNvSpPr/>
          <p:nvPr/>
        </p:nvSpPr>
        <p:spPr>
          <a:xfrm>
            <a:off x="5618163" y="3327400"/>
            <a:ext cx="101600" cy="114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5" name="Oval 84">
            <a:extLst>
              <a:ext uri="{FF2B5EF4-FFF2-40B4-BE49-F238E27FC236}">
                <a16:creationId xmlns:a16="http://schemas.microsoft.com/office/drawing/2014/main" id="{B559E2D9-5E15-4772-8166-3EE883147026}"/>
              </a:ext>
            </a:extLst>
          </p:cNvPr>
          <p:cNvSpPr/>
          <p:nvPr/>
        </p:nvSpPr>
        <p:spPr>
          <a:xfrm>
            <a:off x="5618163" y="348138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6" name="Oval 85">
            <a:extLst>
              <a:ext uri="{FF2B5EF4-FFF2-40B4-BE49-F238E27FC236}">
                <a16:creationId xmlns:a16="http://schemas.microsoft.com/office/drawing/2014/main" id="{AD9188E7-B342-46F4-9E93-9158E7A9D2C7}"/>
              </a:ext>
            </a:extLst>
          </p:cNvPr>
          <p:cNvSpPr/>
          <p:nvPr/>
        </p:nvSpPr>
        <p:spPr>
          <a:xfrm>
            <a:off x="6053138" y="3033713"/>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7" name="Oval 86">
            <a:extLst>
              <a:ext uri="{FF2B5EF4-FFF2-40B4-BE49-F238E27FC236}">
                <a16:creationId xmlns:a16="http://schemas.microsoft.com/office/drawing/2014/main" id="{029136C7-BCE9-416B-9C0A-B967F9F30510}"/>
              </a:ext>
            </a:extLst>
          </p:cNvPr>
          <p:cNvSpPr/>
          <p:nvPr/>
        </p:nvSpPr>
        <p:spPr>
          <a:xfrm>
            <a:off x="4965700" y="30226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8" name="Oval 87">
            <a:extLst>
              <a:ext uri="{FF2B5EF4-FFF2-40B4-BE49-F238E27FC236}">
                <a16:creationId xmlns:a16="http://schemas.microsoft.com/office/drawing/2014/main" id="{C50DE4E4-1364-4A03-90AF-E1EC85AF8A8B}"/>
              </a:ext>
            </a:extLst>
          </p:cNvPr>
          <p:cNvSpPr/>
          <p:nvPr/>
        </p:nvSpPr>
        <p:spPr>
          <a:xfrm>
            <a:off x="3897313" y="3040063"/>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9" name="Oval 88">
            <a:extLst>
              <a:ext uri="{FF2B5EF4-FFF2-40B4-BE49-F238E27FC236}">
                <a16:creationId xmlns:a16="http://schemas.microsoft.com/office/drawing/2014/main" id="{87D6C411-1974-4F07-8236-1A327EC0540C}"/>
              </a:ext>
            </a:extLst>
          </p:cNvPr>
          <p:cNvSpPr/>
          <p:nvPr/>
        </p:nvSpPr>
        <p:spPr>
          <a:xfrm>
            <a:off x="4968875" y="3173413"/>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0" name="Oval 89">
            <a:extLst>
              <a:ext uri="{FF2B5EF4-FFF2-40B4-BE49-F238E27FC236}">
                <a16:creationId xmlns:a16="http://schemas.microsoft.com/office/drawing/2014/main" id="{F28121BC-297D-4B93-A867-86812CAC10AB}"/>
              </a:ext>
            </a:extLst>
          </p:cNvPr>
          <p:cNvSpPr/>
          <p:nvPr/>
        </p:nvSpPr>
        <p:spPr>
          <a:xfrm>
            <a:off x="4973638" y="33226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1" name="Oval 90">
            <a:extLst>
              <a:ext uri="{FF2B5EF4-FFF2-40B4-BE49-F238E27FC236}">
                <a16:creationId xmlns:a16="http://schemas.microsoft.com/office/drawing/2014/main" id="{B19DC8F7-7209-4D9B-ACB5-CC3293B6788B}"/>
              </a:ext>
            </a:extLst>
          </p:cNvPr>
          <p:cNvSpPr/>
          <p:nvPr/>
        </p:nvSpPr>
        <p:spPr>
          <a:xfrm>
            <a:off x="4532313" y="3035301"/>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2" name="Oval 91">
            <a:extLst>
              <a:ext uri="{FF2B5EF4-FFF2-40B4-BE49-F238E27FC236}">
                <a16:creationId xmlns:a16="http://schemas.microsoft.com/office/drawing/2014/main" id="{02C153D7-AEA0-434B-AF01-07663813FDA6}"/>
              </a:ext>
            </a:extLst>
          </p:cNvPr>
          <p:cNvSpPr/>
          <p:nvPr/>
        </p:nvSpPr>
        <p:spPr>
          <a:xfrm>
            <a:off x="6699250" y="30305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3" name="Oval 92">
            <a:extLst>
              <a:ext uri="{FF2B5EF4-FFF2-40B4-BE49-F238E27FC236}">
                <a16:creationId xmlns:a16="http://schemas.microsoft.com/office/drawing/2014/main" id="{79409500-B532-4C74-8B04-B6B99AF78E67}"/>
              </a:ext>
            </a:extLst>
          </p:cNvPr>
          <p:cNvSpPr/>
          <p:nvPr/>
        </p:nvSpPr>
        <p:spPr>
          <a:xfrm>
            <a:off x="6699250" y="318452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4" name="Oval 93">
            <a:extLst>
              <a:ext uri="{FF2B5EF4-FFF2-40B4-BE49-F238E27FC236}">
                <a16:creationId xmlns:a16="http://schemas.microsoft.com/office/drawing/2014/main" id="{EBF4372F-BC6A-40AB-83D4-EED391B379EC}"/>
              </a:ext>
            </a:extLst>
          </p:cNvPr>
          <p:cNvSpPr/>
          <p:nvPr/>
        </p:nvSpPr>
        <p:spPr>
          <a:xfrm>
            <a:off x="6699250" y="33353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dirty="0"/>
          </a:p>
        </p:txBody>
      </p:sp>
      <p:sp>
        <p:nvSpPr>
          <p:cNvPr id="95" name="Oval 94">
            <a:extLst>
              <a:ext uri="{FF2B5EF4-FFF2-40B4-BE49-F238E27FC236}">
                <a16:creationId xmlns:a16="http://schemas.microsoft.com/office/drawing/2014/main" id="{8658016E-EE17-467B-AA1C-3E09EFB5046D}"/>
              </a:ext>
            </a:extLst>
          </p:cNvPr>
          <p:cNvSpPr/>
          <p:nvPr/>
        </p:nvSpPr>
        <p:spPr>
          <a:xfrm>
            <a:off x="6910388" y="303212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6" name="Oval 95">
            <a:extLst>
              <a:ext uri="{FF2B5EF4-FFF2-40B4-BE49-F238E27FC236}">
                <a16:creationId xmlns:a16="http://schemas.microsoft.com/office/drawing/2014/main" id="{9A51D4D8-4DAE-46DD-BCD1-9BF90A2716DE}"/>
              </a:ext>
            </a:extLst>
          </p:cNvPr>
          <p:cNvSpPr/>
          <p:nvPr/>
        </p:nvSpPr>
        <p:spPr>
          <a:xfrm>
            <a:off x="9291638" y="303212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7" name="Oval 96">
            <a:extLst>
              <a:ext uri="{FF2B5EF4-FFF2-40B4-BE49-F238E27FC236}">
                <a16:creationId xmlns:a16="http://schemas.microsoft.com/office/drawing/2014/main" id="{649C3863-5BEB-4A3E-8987-32EE9F3D2C59}"/>
              </a:ext>
            </a:extLst>
          </p:cNvPr>
          <p:cNvSpPr/>
          <p:nvPr/>
        </p:nvSpPr>
        <p:spPr>
          <a:xfrm>
            <a:off x="8859838" y="303212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8" name="Oval 97">
            <a:extLst>
              <a:ext uri="{FF2B5EF4-FFF2-40B4-BE49-F238E27FC236}">
                <a16:creationId xmlns:a16="http://schemas.microsoft.com/office/drawing/2014/main" id="{5012A662-4B6F-43AC-86CF-707B6E643A8E}"/>
              </a:ext>
            </a:extLst>
          </p:cNvPr>
          <p:cNvSpPr/>
          <p:nvPr/>
        </p:nvSpPr>
        <p:spPr>
          <a:xfrm>
            <a:off x="8212138" y="303053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9" name="Oval 98">
            <a:extLst>
              <a:ext uri="{FF2B5EF4-FFF2-40B4-BE49-F238E27FC236}">
                <a16:creationId xmlns:a16="http://schemas.microsoft.com/office/drawing/2014/main" id="{6238C1BF-1F11-4AE4-960E-0A2F3468224B}"/>
              </a:ext>
            </a:extLst>
          </p:cNvPr>
          <p:cNvSpPr/>
          <p:nvPr/>
        </p:nvSpPr>
        <p:spPr>
          <a:xfrm>
            <a:off x="8212138" y="3178176"/>
            <a:ext cx="101600" cy="112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0" name="Oval 99">
            <a:extLst>
              <a:ext uri="{FF2B5EF4-FFF2-40B4-BE49-F238E27FC236}">
                <a16:creationId xmlns:a16="http://schemas.microsoft.com/office/drawing/2014/main" id="{AE6C29E0-1E6C-45B1-88AF-7ECCEB07A22F}"/>
              </a:ext>
            </a:extLst>
          </p:cNvPr>
          <p:cNvSpPr/>
          <p:nvPr/>
        </p:nvSpPr>
        <p:spPr>
          <a:xfrm>
            <a:off x="3008313" y="3059113"/>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1" name="Oval 100">
            <a:extLst>
              <a:ext uri="{FF2B5EF4-FFF2-40B4-BE49-F238E27FC236}">
                <a16:creationId xmlns:a16="http://schemas.microsoft.com/office/drawing/2014/main" id="{BCE3C448-2EA9-4CDE-8E4F-E9BBA6AB6D6A}"/>
              </a:ext>
            </a:extLst>
          </p:cNvPr>
          <p:cNvSpPr/>
          <p:nvPr/>
        </p:nvSpPr>
        <p:spPr>
          <a:xfrm>
            <a:off x="4530725" y="3201988"/>
            <a:ext cx="101600" cy="1127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2" name="TextBox 101">
            <a:extLst>
              <a:ext uri="{FF2B5EF4-FFF2-40B4-BE49-F238E27FC236}">
                <a16:creationId xmlns:a16="http://schemas.microsoft.com/office/drawing/2014/main" id="{9B0B8444-8F93-49E5-825D-51726DB468B9}"/>
              </a:ext>
            </a:extLst>
          </p:cNvPr>
          <p:cNvSpPr txBox="1">
            <a:spLocks noChangeArrowheads="1"/>
          </p:cNvSpPr>
          <p:nvPr/>
        </p:nvSpPr>
        <p:spPr bwMode="auto">
          <a:xfrm>
            <a:off x="1803400" y="4000500"/>
            <a:ext cx="5805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1</a:t>
            </a:r>
            <a:r>
              <a:rPr lang="en-CA" altLang="en-US" sz="1800" b="1" baseline="30000">
                <a:solidFill>
                  <a:srgbClr val="FF0000"/>
                </a:solidFill>
                <a:latin typeface="Arial" panose="020B0604020202020204" pitchFamily="34" charset="0"/>
              </a:rPr>
              <a:t>st</a:t>
            </a:r>
            <a:r>
              <a:rPr lang="en-CA" altLang="en-US" sz="1800" b="1">
                <a:solidFill>
                  <a:srgbClr val="FF0000"/>
                </a:solidFill>
                <a:latin typeface="Arial" panose="020B0604020202020204" pitchFamily="34" charset="0"/>
              </a:rPr>
              <a:t> step: Find the central tendencies for each class:</a:t>
            </a:r>
          </a:p>
        </p:txBody>
      </p:sp>
      <p:sp>
        <p:nvSpPr>
          <p:cNvPr id="103" name="TextBox 102">
            <a:extLst>
              <a:ext uri="{FF2B5EF4-FFF2-40B4-BE49-F238E27FC236}">
                <a16:creationId xmlns:a16="http://schemas.microsoft.com/office/drawing/2014/main" id="{F5121CF8-66D7-4959-B1DD-322BFB08F912}"/>
              </a:ext>
            </a:extLst>
          </p:cNvPr>
          <p:cNvSpPr txBox="1">
            <a:spLocks noChangeArrowheads="1"/>
          </p:cNvSpPr>
          <p:nvPr/>
        </p:nvSpPr>
        <p:spPr bwMode="auto">
          <a:xfrm>
            <a:off x="1865314" y="4435476"/>
            <a:ext cx="1825625"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Note Attend</a:t>
            </a:r>
          </a:p>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Median:</a:t>
            </a:r>
          </a:p>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Mode:</a:t>
            </a:r>
          </a:p>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Mean:</a:t>
            </a:r>
          </a:p>
        </p:txBody>
      </p:sp>
      <p:sp>
        <p:nvSpPr>
          <p:cNvPr id="104" name="TextBox 103">
            <a:extLst>
              <a:ext uri="{FF2B5EF4-FFF2-40B4-BE49-F238E27FC236}">
                <a16:creationId xmlns:a16="http://schemas.microsoft.com/office/drawing/2014/main" id="{A8104DE6-1367-45D7-9140-987507BA51C9}"/>
              </a:ext>
            </a:extLst>
          </p:cNvPr>
          <p:cNvSpPr txBox="1">
            <a:spLocks noChangeArrowheads="1"/>
          </p:cNvSpPr>
          <p:nvPr/>
        </p:nvSpPr>
        <p:spPr bwMode="auto">
          <a:xfrm>
            <a:off x="4370389" y="4365625"/>
            <a:ext cx="1474787"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Attend</a:t>
            </a:r>
          </a:p>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Median:</a:t>
            </a:r>
          </a:p>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Mode:</a:t>
            </a:r>
          </a:p>
          <a:p>
            <a:pPr eaLnBrk="1" hangingPunct="1">
              <a:lnSpc>
                <a:spcPct val="150000"/>
              </a:lnSpc>
              <a:spcBef>
                <a:spcPct val="0"/>
              </a:spcBef>
              <a:buClrTx/>
              <a:buSzTx/>
              <a:buFontTx/>
              <a:buNone/>
            </a:pPr>
            <a:r>
              <a:rPr lang="en-CA" altLang="en-US" sz="1800" b="1">
                <a:solidFill>
                  <a:srgbClr val="FF0000"/>
                </a:solidFill>
                <a:latin typeface="Arial" panose="020B0604020202020204" pitchFamily="34" charset="0"/>
              </a:rPr>
              <a:t>Mean:</a:t>
            </a:r>
          </a:p>
        </p:txBody>
      </p:sp>
      <p:graphicFrame>
        <p:nvGraphicFramePr>
          <p:cNvPr id="3" name="Object 2">
            <a:extLst>
              <a:ext uri="{FF2B5EF4-FFF2-40B4-BE49-F238E27FC236}">
                <a16:creationId xmlns:a16="http://schemas.microsoft.com/office/drawing/2014/main" id="{3FBCDC7D-C373-4D13-B5E3-A4DDFA13E644}"/>
              </a:ext>
            </a:extLst>
          </p:cNvPr>
          <p:cNvGraphicFramePr>
            <a:graphicFrameLocks noChangeAspect="1"/>
          </p:cNvGraphicFramePr>
          <p:nvPr/>
        </p:nvGraphicFramePr>
        <p:xfrm>
          <a:off x="2898776" y="4733925"/>
          <a:ext cx="422275" cy="369888"/>
        </p:xfrm>
        <a:graphic>
          <a:graphicData uri="http://schemas.openxmlformats.org/presentationml/2006/ole">
            <mc:AlternateContent xmlns:mc="http://schemas.openxmlformats.org/markup-compatibility/2006">
              <mc:Choice xmlns:v="urn:schemas-microsoft-com:vml" Requires="v">
                <p:oleObj name="Equation" r:id="rId20" imgW="202936" imgH="177569" progId="Equation.DSMT4">
                  <p:embed/>
                </p:oleObj>
              </mc:Choice>
              <mc:Fallback>
                <p:oleObj name="Equation" r:id="rId20" imgW="202936" imgH="177569" progId="Equation.DSMT4">
                  <p:embed/>
                  <p:pic>
                    <p:nvPicPr>
                      <p:cNvPr id="3" name="Object 2">
                        <a:extLst>
                          <a:ext uri="{FF2B5EF4-FFF2-40B4-BE49-F238E27FC236}">
                            <a16:creationId xmlns:a16="http://schemas.microsoft.com/office/drawing/2014/main" id="{3FBCDC7D-C373-4D13-B5E3-A4DDFA13E644}"/>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898776" y="4733925"/>
                        <a:ext cx="422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5" name="Object 104">
            <a:extLst>
              <a:ext uri="{FF2B5EF4-FFF2-40B4-BE49-F238E27FC236}">
                <a16:creationId xmlns:a16="http://schemas.microsoft.com/office/drawing/2014/main" id="{BC01DCF0-D219-4893-A6EE-61B432DF2F02}"/>
              </a:ext>
            </a:extLst>
          </p:cNvPr>
          <p:cNvGraphicFramePr>
            <a:graphicFrameLocks noChangeAspect="1"/>
          </p:cNvGraphicFramePr>
          <p:nvPr/>
        </p:nvGraphicFramePr>
        <p:xfrm>
          <a:off x="2895601" y="5208589"/>
          <a:ext cx="422275" cy="369887"/>
        </p:xfrm>
        <a:graphic>
          <a:graphicData uri="http://schemas.openxmlformats.org/presentationml/2006/ole">
            <mc:AlternateContent xmlns:mc="http://schemas.openxmlformats.org/markup-compatibility/2006">
              <mc:Choice xmlns:v="urn:schemas-microsoft-com:vml" Requires="v">
                <p:oleObj name="Equation" r:id="rId22" imgW="202936" imgH="177569" progId="Equation.DSMT4">
                  <p:embed/>
                </p:oleObj>
              </mc:Choice>
              <mc:Fallback>
                <p:oleObj name="Equation" r:id="rId22" imgW="202936" imgH="177569" progId="Equation.DSMT4">
                  <p:embed/>
                  <p:pic>
                    <p:nvPicPr>
                      <p:cNvPr id="105" name="Object 104">
                        <a:extLst>
                          <a:ext uri="{FF2B5EF4-FFF2-40B4-BE49-F238E27FC236}">
                            <a16:creationId xmlns:a16="http://schemas.microsoft.com/office/drawing/2014/main" id="{BC01DCF0-D219-4893-A6EE-61B432DF2F02}"/>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5601" y="5208589"/>
                        <a:ext cx="422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6" name="Object 105">
            <a:extLst>
              <a:ext uri="{FF2B5EF4-FFF2-40B4-BE49-F238E27FC236}">
                <a16:creationId xmlns:a16="http://schemas.microsoft.com/office/drawing/2014/main" id="{A57FD806-AB52-4E0E-B336-31920C51A804}"/>
              </a:ext>
            </a:extLst>
          </p:cNvPr>
          <p:cNvGraphicFramePr>
            <a:graphicFrameLocks noChangeAspect="1"/>
          </p:cNvGraphicFramePr>
          <p:nvPr/>
        </p:nvGraphicFramePr>
        <p:xfrm>
          <a:off x="2855913" y="5681664"/>
          <a:ext cx="660400" cy="369887"/>
        </p:xfrm>
        <a:graphic>
          <a:graphicData uri="http://schemas.openxmlformats.org/presentationml/2006/ole">
            <mc:AlternateContent xmlns:mc="http://schemas.openxmlformats.org/markup-compatibility/2006">
              <mc:Choice xmlns:v="urn:schemas-microsoft-com:vml" Requires="v">
                <p:oleObj name="Equation" r:id="rId24" imgW="317087" imgH="177569" progId="Equation.DSMT4">
                  <p:embed/>
                </p:oleObj>
              </mc:Choice>
              <mc:Fallback>
                <p:oleObj name="Equation" r:id="rId24" imgW="317087" imgH="177569" progId="Equation.DSMT4">
                  <p:embed/>
                  <p:pic>
                    <p:nvPicPr>
                      <p:cNvPr id="106" name="Object 105">
                        <a:extLst>
                          <a:ext uri="{FF2B5EF4-FFF2-40B4-BE49-F238E27FC236}">
                            <a16:creationId xmlns:a16="http://schemas.microsoft.com/office/drawing/2014/main" id="{A57FD806-AB52-4E0E-B336-31920C51A804}"/>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855913" y="5681664"/>
                        <a:ext cx="660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7" name="Object 106">
            <a:extLst>
              <a:ext uri="{FF2B5EF4-FFF2-40B4-BE49-F238E27FC236}">
                <a16:creationId xmlns:a16="http://schemas.microsoft.com/office/drawing/2014/main" id="{74A4F24E-AD28-46BA-88A3-8C2BEBED118A}"/>
              </a:ext>
            </a:extLst>
          </p:cNvPr>
          <p:cNvGraphicFramePr>
            <a:graphicFrameLocks noChangeAspect="1"/>
          </p:cNvGraphicFramePr>
          <p:nvPr/>
        </p:nvGraphicFramePr>
        <p:xfrm>
          <a:off x="5411789" y="4854575"/>
          <a:ext cx="396875" cy="369888"/>
        </p:xfrm>
        <a:graphic>
          <a:graphicData uri="http://schemas.openxmlformats.org/presentationml/2006/ole">
            <mc:AlternateContent xmlns:mc="http://schemas.openxmlformats.org/markup-compatibility/2006">
              <mc:Choice xmlns:v="urn:schemas-microsoft-com:vml" Requires="v">
                <p:oleObj name="Equation" r:id="rId26" imgW="190335" imgH="177646" progId="Equation.DSMT4">
                  <p:embed/>
                </p:oleObj>
              </mc:Choice>
              <mc:Fallback>
                <p:oleObj name="Equation" r:id="rId26" imgW="190335" imgH="177646" progId="Equation.DSMT4">
                  <p:embed/>
                  <p:pic>
                    <p:nvPicPr>
                      <p:cNvPr id="107" name="Object 106">
                        <a:extLst>
                          <a:ext uri="{FF2B5EF4-FFF2-40B4-BE49-F238E27FC236}">
                            <a16:creationId xmlns:a16="http://schemas.microsoft.com/office/drawing/2014/main" id="{74A4F24E-AD28-46BA-88A3-8C2BEBED118A}"/>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411789" y="4854575"/>
                        <a:ext cx="396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8" name="Object 107">
            <a:extLst>
              <a:ext uri="{FF2B5EF4-FFF2-40B4-BE49-F238E27FC236}">
                <a16:creationId xmlns:a16="http://schemas.microsoft.com/office/drawing/2014/main" id="{311606CE-E109-4B86-9187-3AF94805C601}"/>
              </a:ext>
            </a:extLst>
          </p:cNvPr>
          <p:cNvGraphicFramePr>
            <a:graphicFrameLocks noChangeAspect="1"/>
          </p:cNvGraphicFramePr>
          <p:nvPr/>
        </p:nvGraphicFramePr>
        <p:xfrm>
          <a:off x="5408614" y="5308600"/>
          <a:ext cx="395287" cy="369888"/>
        </p:xfrm>
        <a:graphic>
          <a:graphicData uri="http://schemas.openxmlformats.org/presentationml/2006/ole">
            <mc:AlternateContent xmlns:mc="http://schemas.openxmlformats.org/markup-compatibility/2006">
              <mc:Choice xmlns:v="urn:schemas-microsoft-com:vml" Requires="v">
                <p:oleObj name="Equation" r:id="rId28" imgW="190335" imgH="177646" progId="Equation.DSMT4">
                  <p:embed/>
                </p:oleObj>
              </mc:Choice>
              <mc:Fallback>
                <p:oleObj name="Equation" r:id="rId28" imgW="190335" imgH="177646" progId="Equation.DSMT4">
                  <p:embed/>
                  <p:pic>
                    <p:nvPicPr>
                      <p:cNvPr id="108" name="Object 107">
                        <a:extLst>
                          <a:ext uri="{FF2B5EF4-FFF2-40B4-BE49-F238E27FC236}">
                            <a16:creationId xmlns:a16="http://schemas.microsoft.com/office/drawing/2014/main" id="{311606CE-E109-4B86-9187-3AF94805C601}"/>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408614" y="5308600"/>
                        <a:ext cx="395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9" name="Object 108">
            <a:extLst>
              <a:ext uri="{FF2B5EF4-FFF2-40B4-BE49-F238E27FC236}">
                <a16:creationId xmlns:a16="http://schemas.microsoft.com/office/drawing/2014/main" id="{694EAE15-E0B0-46E8-8681-59B4EDEEFDAA}"/>
              </a:ext>
            </a:extLst>
          </p:cNvPr>
          <p:cNvGraphicFramePr>
            <a:graphicFrameLocks noChangeAspect="1"/>
          </p:cNvGraphicFramePr>
          <p:nvPr/>
        </p:nvGraphicFramePr>
        <p:xfrm>
          <a:off x="5448301" y="5730875"/>
          <a:ext cx="396875" cy="369888"/>
        </p:xfrm>
        <a:graphic>
          <a:graphicData uri="http://schemas.openxmlformats.org/presentationml/2006/ole">
            <mc:AlternateContent xmlns:mc="http://schemas.openxmlformats.org/markup-compatibility/2006">
              <mc:Choice xmlns:v="urn:schemas-microsoft-com:vml" Requires="v">
                <p:oleObj name="Equation" r:id="rId30" imgW="190335" imgH="177646" progId="Equation.DSMT4">
                  <p:embed/>
                </p:oleObj>
              </mc:Choice>
              <mc:Fallback>
                <p:oleObj name="Equation" r:id="rId30" imgW="190335" imgH="177646" progId="Equation.DSMT4">
                  <p:embed/>
                  <p:pic>
                    <p:nvPicPr>
                      <p:cNvPr id="109" name="Object 108">
                        <a:extLst>
                          <a:ext uri="{FF2B5EF4-FFF2-40B4-BE49-F238E27FC236}">
                            <a16:creationId xmlns:a16="http://schemas.microsoft.com/office/drawing/2014/main" id="{694EAE15-E0B0-46E8-8681-59B4EDEEFDAA}"/>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448301" y="5730875"/>
                        <a:ext cx="396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0" name="TextBox 109">
            <a:extLst>
              <a:ext uri="{FF2B5EF4-FFF2-40B4-BE49-F238E27FC236}">
                <a16:creationId xmlns:a16="http://schemas.microsoft.com/office/drawing/2014/main" id="{A160C23E-679B-4320-8A8D-4D4E8B149562}"/>
              </a:ext>
            </a:extLst>
          </p:cNvPr>
          <p:cNvSpPr txBox="1">
            <a:spLocks noChangeArrowheads="1"/>
          </p:cNvSpPr>
          <p:nvPr/>
        </p:nvSpPr>
        <p:spPr bwMode="auto">
          <a:xfrm>
            <a:off x="1703389" y="6045201"/>
            <a:ext cx="82311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Students that attended the tutorial had a higher median, mode, and mean scores than students that did not attend</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blinds(horizontal)">
                                      <p:cBhvr>
                                        <p:cTn id="7" dur="500"/>
                                        <p:tgtEl>
                                          <p:spTgt spid="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0"/>
                                        </p:tgtEl>
                                        <p:attrNameLst>
                                          <p:attrName>style.visibility</p:attrName>
                                        </p:attrNameLst>
                                      </p:cBhvr>
                                      <p:to>
                                        <p:strVal val="visible"/>
                                      </p:to>
                                    </p:set>
                                    <p:animEffect transition="in" filter="blinds(horizontal)">
                                      <p:cBhvr>
                                        <p:cTn id="12" dur="500"/>
                                        <p:tgtEl>
                                          <p:spTgt spid="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
                                        </p:tgtEl>
                                        <p:attrNameLst>
                                          <p:attrName>style.visibility</p:attrName>
                                        </p:attrNameLst>
                                      </p:cBhvr>
                                      <p:to>
                                        <p:strVal val="visible"/>
                                      </p:to>
                                    </p:set>
                                    <p:animEffect transition="in" filter="fade">
                                      <p:cBhvr>
                                        <p:cTn id="17" dur="500"/>
                                        <p:tgtEl>
                                          <p:spTgt spid="10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3"/>
                                        </p:tgtEl>
                                        <p:attrNameLst>
                                          <p:attrName>style.visibility</p:attrName>
                                        </p:attrNameLst>
                                      </p:cBhvr>
                                      <p:to>
                                        <p:strVal val="visible"/>
                                      </p:to>
                                    </p:set>
                                    <p:animEffect transition="in" filter="fade">
                                      <p:cBhvr>
                                        <p:cTn id="22" dur="500"/>
                                        <p:tgtEl>
                                          <p:spTgt spid="10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4"/>
                                        </p:tgtEl>
                                        <p:attrNameLst>
                                          <p:attrName>style.visibility</p:attrName>
                                        </p:attrNameLst>
                                      </p:cBhvr>
                                      <p:to>
                                        <p:strVal val="visible"/>
                                      </p:to>
                                    </p:set>
                                    <p:animEffect transition="in" filter="fade">
                                      <p:cBhvr>
                                        <p:cTn id="25" dur="500"/>
                                        <p:tgtEl>
                                          <p:spTgt spid="10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105"/>
                                        </p:tgtEl>
                                        <p:attrNameLst>
                                          <p:attrName>style.visibility</p:attrName>
                                        </p:attrNameLst>
                                      </p:cBhvr>
                                      <p:to>
                                        <p:strVal val="visible"/>
                                      </p:to>
                                    </p:set>
                                    <p:animEffect transition="in" filter="fade">
                                      <p:cBhvr>
                                        <p:cTn id="35" dur="500"/>
                                        <p:tgtEl>
                                          <p:spTgt spid="10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106"/>
                                        </p:tgtEl>
                                        <p:attrNameLst>
                                          <p:attrName>style.visibility</p:attrName>
                                        </p:attrNameLst>
                                      </p:cBhvr>
                                      <p:to>
                                        <p:strVal val="visible"/>
                                      </p:to>
                                    </p:set>
                                    <p:animEffect transition="in" filter="fade">
                                      <p:cBhvr>
                                        <p:cTn id="40" dur="500"/>
                                        <p:tgtEl>
                                          <p:spTgt spid="10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07"/>
                                        </p:tgtEl>
                                        <p:attrNameLst>
                                          <p:attrName>style.visibility</p:attrName>
                                        </p:attrNameLst>
                                      </p:cBhvr>
                                      <p:to>
                                        <p:strVal val="visible"/>
                                      </p:to>
                                    </p:set>
                                    <p:animEffect transition="in" filter="fade">
                                      <p:cBhvr>
                                        <p:cTn id="45" dur="500"/>
                                        <p:tgtEl>
                                          <p:spTgt spid="10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nodeType="clickEffect">
                                  <p:stCondLst>
                                    <p:cond delay="0"/>
                                  </p:stCondLst>
                                  <p:childTnLst>
                                    <p:set>
                                      <p:cBhvr>
                                        <p:cTn id="49" dur="1" fill="hold">
                                          <p:stCondLst>
                                            <p:cond delay="0"/>
                                          </p:stCondLst>
                                        </p:cTn>
                                        <p:tgtEl>
                                          <p:spTgt spid="108"/>
                                        </p:tgtEl>
                                        <p:attrNameLst>
                                          <p:attrName>style.visibility</p:attrName>
                                        </p:attrNameLst>
                                      </p:cBhvr>
                                      <p:to>
                                        <p:strVal val="visible"/>
                                      </p:to>
                                    </p:set>
                                    <p:animEffect transition="in" filter="fade">
                                      <p:cBhvr>
                                        <p:cTn id="50" dur="500"/>
                                        <p:tgtEl>
                                          <p:spTgt spid="10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nodeType="clickEffect">
                                  <p:stCondLst>
                                    <p:cond delay="0"/>
                                  </p:stCondLst>
                                  <p:childTnLst>
                                    <p:set>
                                      <p:cBhvr>
                                        <p:cTn id="54" dur="1" fill="hold">
                                          <p:stCondLst>
                                            <p:cond delay="0"/>
                                          </p:stCondLst>
                                        </p:cTn>
                                        <p:tgtEl>
                                          <p:spTgt spid="109"/>
                                        </p:tgtEl>
                                        <p:attrNameLst>
                                          <p:attrName>style.visibility</p:attrName>
                                        </p:attrNameLst>
                                      </p:cBhvr>
                                      <p:to>
                                        <p:strVal val="visible"/>
                                      </p:to>
                                    </p:set>
                                    <p:animEffect transition="in" filter="fade">
                                      <p:cBhvr>
                                        <p:cTn id="55" dur="500"/>
                                        <p:tgtEl>
                                          <p:spTgt spid="10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10"/>
                                        </p:tgtEl>
                                        <p:attrNameLst>
                                          <p:attrName>style.visibility</p:attrName>
                                        </p:attrNameLst>
                                      </p:cBhvr>
                                      <p:to>
                                        <p:strVal val="visible"/>
                                      </p:to>
                                    </p:set>
                                    <p:animEffect transition="in" filter="fade">
                                      <p:cBhvr>
                                        <p:cTn id="60"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0" grpId="0"/>
      <p:bldP spid="102" grpId="0"/>
      <p:bldP spid="103" grpId="0"/>
      <p:bldP spid="104" grpId="0"/>
      <p:bldP spid="1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C48FF-8BFF-4A36-AA85-C01C7DA9D11B}"/>
              </a:ext>
            </a:extLst>
          </p:cNvPr>
          <p:cNvSpPr>
            <a:spLocks noGrp="1"/>
          </p:cNvSpPr>
          <p:nvPr>
            <p:ph type="title"/>
          </p:nvPr>
        </p:nvSpPr>
        <p:spPr/>
        <p:txBody>
          <a:bodyPr/>
          <a:lstStyle/>
          <a:p>
            <a:pPr>
              <a:defRPr/>
            </a:pPr>
            <a:endParaRPr lang="en-CA"/>
          </a:p>
        </p:txBody>
      </p:sp>
      <p:sp>
        <p:nvSpPr>
          <p:cNvPr id="63491" name="Content Placeholder 2">
            <a:extLst>
              <a:ext uri="{FF2B5EF4-FFF2-40B4-BE49-F238E27FC236}">
                <a16:creationId xmlns:a16="http://schemas.microsoft.com/office/drawing/2014/main" id="{18F3810D-1200-4146-8363-681A9EFFAA75}"/>
              </a:ext>
            </a:extLst>
          </p:cNvPr>
          <p:cNvSpPr>
            <a:spLocks noGrp="1"/>
          </p:cNvSpPr>
          <p:nvPr>
            <p:ph sz="quarter" idx="1"/>
          </p:nvPr>
        </p:nvSpPr>
        <p:spPr>
          <a:xfrm>
            <a:off x="1981200" y="1600201"/>
            <a:ext cx="7467600" cy="4873625"/>
          </a:xfrm>
        </p:spPr>
        <p:txBody>
          <a:bodyPr/>
          <a:lstStyle/>
          <a:p>
            <a:pPr marL="0" indent="0">
              <a:buNone/>
            </a:pPr>
            <a:r>
              <a:rPr lang="en-CA" altLang="en-US"/>
              <a:t>Homework: </a:t>
            </a:r>
          </a:p>
          <a:p>
            <a:pPr marL="0" indent="0">
              <a:buNone/>
            </a:pPr>
            <a:r>
              <a:rPr lang="en-CA" altLang="en-US"/>
              <a:t>Read through pages 3 to 33 in your textbook </a:t>
            </a:r>
          </a:p>
          <a:p>
            <a:pPr marL="0" indent="0">
              <a:buNone/>
            </a:pPr>
            <a:r>
              <a:rPr lang="en-CA" altLang="en-US"/>
              <a:t>P30 : Q19,  Q21,   Q24</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6BD74-9C17-425A-8E1F-D12315391405}"/>
              </a:ext>
            </a:extLst>
          </p:cNvPr>
          <p:cNvSpPr>
            <a:spLocks noGrp="1"/>
          </p:cNvSpPr>
          <p:nvPr>
            <p:ph type="title"/>
          </p:nvPr>
        </p:nvSpPr>
        <p:spPr>
          <a:xfrm>
            <a:off x="695400" y="160958"/>
            <a:ext cx="7467600" cy="490537"/>
          </a:xfrm>
        </p:spPr>
        <p:txBody>
          <a:bodyPr>
            <a:normAutofit fontScale="90000"/>
          </a:bodyPr>
          <a:lstStyle/>
          <a:p>
            <a:pPr>
              <a:defRPr/>
            </a:pPr>
            <a:r>
              <a:rPr lang="en-CA" dirty="0"/>
              <a:t>Key Rules with Statistics:</a:t>
            </a:r>
          </a:p>
        </p:txBody>
      </p:sp>
      <p:sp>
        <p:nvSpPr>
          <p:cNvPr id="13315" name="Content Placeholder 2">
            <a:extLst>
              <a:ext uri="{FF2B5EF4-FFF2-40B4-BE49-F238E27FC236}">
                <a16:creationId xmlns:a16="http://schemas.microsoft.com/office/drawing/2014/main" id="{A962E9CD-EC1B-4072-96B7-4E2255A746A9}"/>
              </a:ext>
            </a:extLst>
          </p:cNvPr>
          <p:cNvSpPr>
            <a:spLocks noGrp="1"/>
          </p:cNvSpPr>
          <p:nvPr>
            <p:ph sz="quarter" idx="1"/>
          </p:nvPr>
        </p:nvSpPr>
        <p:spPr>
          <a:xfrm>
            <a:off x="191344" y="765447"/>
            <a:ext cx="11449272" cy="5903913"/>
          </a:xfrm>
        </p:spPr>
        <p:txBody>
          <a:bodyPr/>
          <a:lstStyle/>
          <a:p>
            <a:r>
              <a:rPr lang="en-CA" altLang="en-US" sz="2100" dirty="0"/>
              <a:t>Read Questions carefully and know exactly what is being asked</a:t>
            </a:r>
          </a:p>
          <a:p>
            <a:pPr lvl="1"/>
            <a:r>
              <a:rPr lang="en-CA" altLang="en-US" sz="1800" dirty="0"/>
              <a:t>Identify “WHO” subjects are and “Where” they are collected from</a:t>
            </a:r>
          </a:p>
          <a:p>
            <a:pPr lvl="1"/>
            <a:r>
              <a:rPr lang="en-CA" altLang="en-US" sz="1800" dirty="0"/>
              <a:t>“What” are the treatments,   “What” is the population of interest</a:t>
            </a:r>
          </a:p>
          <a:p>
            <a:pPr lvl="1"/>
            <a:r>
              <a:rPr lang="en-CA" altLang="en-US" sz="1800" dirty="0"/>
              <a:t>“How” are the variables measured, “How” is the data collected</a:t>
            </a:r>
          </a:p>
          <a:p>
            <a:pPr lvl="1"/>
            <a:r>
              <a:rPr lang="en-CA" altLang="en-US" sz="1800" dirty="0"/>
              <a:t>“Why” does this work? “What” concepts are we using?  </a:t>
            </a:r>
          </a:p>
          <a:p>
            <a:r>
              <a:rPr lang="en-CA" altLang="en-US" sz="2100" dirty="0"/>
              <a:t>Learn to writing your answers in complete and coherent sentences</a:t>
            </a:r>
            <a:endParaRPr lang="en-CA" altLang="en-US" sz="1800" dirty="0"/>
          </a:p>
          <a:p>
            <a:pPr lvl="1"/>
            <a:r>
              <a:rPr lang="en-CA" altLang="en-US" dirty="0"/>
              <a:t>Use only information and facts that is given to you, never make something up! </a:t>
            </a:r>
          </a:p>
          <a:p>
            <a:pPr lvl="1"/>
            <a:r>
              <a:rPr lang="en-CA" altLang="en-US" dirty="0"/>
              <a:t>Use data to support and justify your answer: No justification = Stupid answer</a:t>
            </a:r>
          </a:p>
          <a:p>
            <a:pPr lvl="1"/>
            <a:r>
              <a:rPr lang="en-CA" altLang="en-US" dirty="0"/>
              <a:t>Interpret your results  - Be clear and precise of your subjects and treatments</a:t>
            </a:r>
          </a:p>
          <a:p>
            <a:pPr lvl="1"/>
            <a:r>
              <a:rPr lang="en-CA" altLang="en-US" dirty="0"/>
              <a:t>If asked to describe something, find out exactly what you need to describe: </a:t>
            </a:r>
            <a:r>
              <a:rPr lang="en-CA" altLang="en-US" dirty="0" err="1"/>
              <a:t>ie</a:t>
            </a:r>
            <a:r>
              <a:rPr lang="en-CA" altLang="en-US" dirty="0"/>
              <a:t>: Shape, skewed, spread, direction, ….  </a:t>
            </a:r>
          </a:p>
          <a:p>
            <a:r>
              <a:rPr lang="en-CA" altLang="en-US" dirty="0"/>
              <a:t>Avoid definitive language</a:t>
            </a:r>
          </a:p>
          <a:p>
            <a:r>
              <a:rPr lang="en-CA" altLang="en-US" sz="2100" dirty="0"/>
              <a:t>Always be mindful of the conditions before making any conclusion</a:t>
            </a:r>
          </a:p>
          <a:p>
            <a:pPr lvl="1"/>
            <a:r>
              <a:rPr lang="en-CA" altLang="en-US" sz="1800" dirty="0"/>
              <a:t>What it a simple random sample?  Or is there any bias in the sampling? </a:t>
            </a:r>
          </a:p>
          <a:p>
            <a:pPr lvl="1"/>
            <a:r>
              <a:rPr lang="en-CA" altLang="en-US" sz="1800" dirty="0"/>
              <a:t>Does the info apply to everyone or just with a certain population? </a:t>
            </a:r>
          </a:p>
          <a:p>
            <a:pPr lvl="1"/>
            <a:endParaRPr lang="en-CA" altLang="en-US" sz="1800" dirty="0"/>
          </a:p>
          <a:p>
            <a:endParaRPr lang="en-CA"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5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500"/>
                                        <p:tgtEl>
                                          <p:spTgt spid="133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fade">
                                      <p:cBhvr>
                                        <p:cTn id="17" dur="500"/>
                                        <p:tgtEl>
                                          <p:spTgt spid="133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fade">
                                      <p:cBhvr>
                                        <p:cTn id="22" dur="500"/>
                                        <p:tgtEl>
                                          <p:spTgt spid="133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fade">
                                      <p:cBhvr>
                                        <p:cTn id="27" dur="500"/>
                                        <p:tgtEl>
                                          <p:spTgt spid="1331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3315">
                                            <p:txEl>
                                              <p:pRg st="5" end="5"/>
                                            </p:txEl>
                                          </p:spTgt>
                                        </p:tgtEl>
                                        <p:attrNameLst>
                                          <p:attrName>style.visibility</p:attrName>
                                        </p:attrNameLst>
                                      </p:cBhvr>
                                      <p:to>
                                        <p:strVal val="visible"/>
                                      </p:to>
                                    </p:set>
                                    <p:animEffect transition="in" filter="fade">
                                      <p:cBhvr>
                                        <p:cTn id="32" dur="500"/>
                                        <p:tgtEl>
                                          <p:spTgt spid="13315">
                                            <p:txEl>
                                              <p:pRg st="5" end="5"/>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13315">
                                            <p:txEl>
                                              <p:pRg st="6" end="6"/>
                                            </p:txEl>
                                          </p:spTgt>
                                        </p:tgtEl>
                                        <p:attrNameLst>
                                          <p:attrName>style.visibility</p:attrName>
                                        </p:attrNameLst>
                                      </p:cBhvr>
                                      <p:to>
                                        <p:strVal val="visible"/>
                                      </p:to>
                                    </p:set>
                                    <p:animEffect transition="in" filter="fade">
                                      <p:cBhvr>
                                        <p:cTn id="35" dur="500"/>
                                        <p:tgtEl>
                                          <p:spTgt spid="13315">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13315">
                                            <p:txEl>
                                              <p:pRg st="7" end="7"/>
                                            </p:txEl>
                                          </p:spTgt>
                                        </p:tgtEl>
                                        <p:attrNameLst>
                                          <p:attrName>style.visibility</p:attrName>
                                        </p:attrNameLst>
                                      </p:cBhvr>
                                      <p:to>
                                        <p:strVal val="visible"/>
                                      </p:to>
                                    </p:set>
                                    <p:animEffect transition="in" filter="fade">
                                      <p:cBhvr>
                                        <p:cTn id="40" dur="500"/>
                                        <p:tgtEl>
                                          <p:spTgt spid="13315">
                                            <p:txEl>
                                              <p:pRg st="7" end="7"/>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3315">
                                            <p:txEl>
                                              <p:pRg st="8" end="8"/>
                                            </p:txEl>
                                          </p:spTgt>
                                        </p:tgtEl>
                                        <p:attrNameLst>
                                          <p:attrName>style.visibility</p:attrName>
                                        </p:attrNameLst>
                                      </p:cBhvr>
                                      <p:to>
                                        <p:strVal val="visible"/>
                                      </p:to>
                                    </p:set>
                                    <p:animEffect transition="in" filter="fade">
                                      <p:cBhvr>
                                        <p:cTn id="45" dur="500"/>
                                        <p:tgtEl>
                                          <p:spTgt spid="13315">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3315">
                                            <p:txEl>
                                              <p:pRg st="9" end="9"/>
                                            </p:txEl>
                                          </p:spTgt>
                                        </p:tgtEl>
                                        <p:attrNameLst>
                                          <p:attrName>style.visibility</p:attrName>
                                        </p:attrNameLst>
                                      </p:cBhvr>
                                      <p:to>
                                        <p:strVal val="visible"/>
                                      </p:to>
                                    </p:set>
                                    <p:animEffect transition="in" filter="fade">
                                      <p:cBhvr>
                                        <p:cTn id="50" dur="500"/>
                                        <p:tgtEl>
                                          <p:spTgt spid="13315">
                                            <p:txEl>
                                              <p:pRg st="9" end="9"/>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3315">
                                            <p:txEl>
                                              <p:pRg st="10" end="10"/>
                                            </p:txEl>
                                          </p:spTgt>
                                        </p:tgtEl>
                                        <p:attrNameLst>
                                          <p:attrName>style.visibility</p:attrName>
                                        </p:attrNameLst>
                                      </p:cBhvr>
                                      <p:to>
                                        <p:strVal val="visible"/>
                                      </p:to>
                                    </p:set>
                                    <p:animEffect transition="in" filter="fade">
                                      <p:cBhvr>
                                        <p:cTn id="53" dur="500"/>
                                        <p:tgtEl>
                                          <p:spTgt spid="13315">
                                            <p:txEl>
                                              <p:pRg st="10" end="10"/>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3315">
                                            <p:txEl>
                                              <p:pRg st="11" end="11"/>
                                            </p:txEl>
                                          </p:spTgt>
                                        </p:tgtEl>
                                        <p:attrNameLst>
                                          <p:attrName>style.visibility</p:attrName>
                                        </p:attrNameLst>
                                      </p:cBhvr>
                                      <p:to>
                                        <p:strVal val="visible"/>
                                      </p:to>
                                    </p:set>
                                    <p:animEffect transition="in" filter="fade">
                                      <p:cBhvr>
                                        <p:cTn id="56" dur="500"/>
                                        <p:tgtEl>
                                          <p:spTgt spid="13315">
                                            <p:txEl>
                                              <p:pRg st="11" end="11"/>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13315">
                                            <p:txEl>
                                              <p:pRg st="12" end="12"/>
                                            </p:txEl>
                                          </p:spTgt>
                                        </p:tgtEl>
                                        <p:attrNameLst>
                                          <p:attrName>style.visibility</p:attrName>
                                        </p:attrNameLst>
                                      </p:cBhvr>
                                      <p:to>
                                        <p:strVal val="visible"/>
                                      </p:to>
                                    </p:set>
                                    <p:animEffect transition="in" filter="fade">
                                      <p:cBhvr>
                                        <p:cTn id="59" dur="500"/>
                                        <p:tgtEl>
                                          <p:spTgt spid="13315">
                                            <p:txEl>
                                              <p:pRg st="12" end="12"/>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13315">
                                            <p:txEl>
                                              <p:pRg st="13" end="13"/>
                                            </p:txEl>
                                          </p:spTgt>
                                        </p:tgtEl>
                                        <p:attrNameLst>
                                          <p:attrName>style.visibility</p:attrName>
                                        </p:attrNameLst>
                                      </p:cBhvr>
                                      <p:to>
                                        <p:strVal val="visible"/>
                                      </p:to>
                                    </p:set>
                                    <p:animEffect transition="in" filter="fade">
                                      <p:cBhvr>
                                        <p:cTn id="62" dur="500"/>
                                        <p:tgtEl>
                                          <p:spTgt spid="1331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66118-72EF-47CF-8DEC-5712D2362261}"/>
              </a:ext>
            </a:extLst>
          </p:cNvPr>
          <p:cNvSpPr>
            <a:spLocks noGrp="1"/>
          </p:cNvSpPr>
          <p:nvPr>
            <p:ph type="title"/>
          </p:nvPr>
        </p:nvSpPr>
        <p:spPr>
          <a:xfrm>
            <a:off x="1981200" y="274639"/>
            <a:ext cx="7467600" cy="561975"/>
          </a:xfrm>
        </p:spPr>
        <p:txBody>
          <a:bodyPr/>
          <a:lstStyle/>
          <a:p>
            <a:pPr>
              <a:defRPr/>
            </a:pPr>
            <a:r>
              <a:rPr lang="en-CA" dirty="0"/>
              <a:t>What you will Need for this course:</a:t>
            </a:r>
          </a:p>
        </p:txBody>
      </p:sp>
      <p:sp>
        <p:nvSpPr>
          <p:cNvPr id="3" name="Content Placeholder 2">
            <a:extLst>
              <a:ext uri="{FF2B5EF4-FFF2-40B4-BE49-F238E27FC236}">
                <a16:creationId xmlns:a16="http://schemas.microsoft.com/office/drawing/2014/main" id="{3C6D3F03-FB4C-428C-B9FA-D394BF3CD715}"/>
              </a:ext>
            </a:extLst>
          </p:cNvPr>
          <p:cNvSpPr>
            <a:spLocks noGrp="1"/>
          </p:cNvSpPr>
          <p:nvPr>
            <p:ph sz="quarter" idx="1"/>
          </p:nvPr>
        </p:nvSpPr>
        <p:spPr>
          <a:xfrm>
            <a:off x="335360" y="908720"/>
            <a:ext cx="11233248" cy="5565775"/>
          </a:xfrm>
        </p:spPr>
        <p:txBody>
          <a:bodyPr/>
          <a:lstStyle/>
          <a:p>
            <a:r>
              <a:rPr lang="en-CA" altLang="en-US" dirty="0"/>
              <a:t>Graphing Calculator T.I. 83/84……  [Ti-84 is better]</a:t>
            </a:r>
          </a:p>
          <a:p>
            <a:pPr lvl="1"/>
            <a:r>
              <a:rPr lang="en-CA" altLang="en-US" dirty="0"/>
              <a:t>Most calculations can be done using graphing calculator</a:t>
            </a:r>
          </a:p>
          <a:p>
            <a:pPr lvl="1"/>
            <a:r>
              <a:rPr lang="en-CA" altLang="en-US" dirty="0"/>
              <a:t>Emphasis is on the interpretation and analysis of data, not so much on the math involved</a:t>
            </a:r>
            <a:br>
              <a:rPr lang="en-CA" altLang="en-US" dirty="0"/>
            </a:br>
            <a:endParaRPr lang="en-CA" altLang="en-US" dirty="0"/>
          </a:p>
          <a:p>
            <a:r>
              <a:rPr lang="en-CA" altLang="en-US" dirty="0"/>
              <a:t>Electronic Device to access online materials</a:t>
            </a:r>
          </a:p>
          <a:p>
            <a:pPr lvl="1"/>
            <a:r>
              <a:rPr lang="en-CA" altLang="en-US" dirty="0"/>
              <a:t>Teams (post updates and quizzes)</a:t>
            </a:r>
          </a:p>
          <a:p>
            <a:pPr lvl="1"/>
            <a:r>
              <a:rPr lang="en-CA" altLang="en-US" dirty="0"/>
              <a:t>Quizzes and Tests – Online Forms, please check regularly</a:t>
            </a:r>
          </a:p>
          <a:p>
            <a:pPr lvl="1"/>
            <a:r>
              <a:rPr lang="en-CA" altLang="en-US" dirty="0"/>
              <a:t>Assignments – Classroom Notebook (Teams)</a:t>
            </a:r>
            <a:br>
              <a:rPr lang="en-CA" altLang="en-US" dirty="0"/>
            </a:br>
            <a:endParaRPr lang="en-CA" altLang="en-US" dirty="0"/>
          </a:p>
          <a:p>
            <a:r>
              <a:rPr lang="en-CA" altLang="en-US" dirty="0"/>
              <a:t>Complete Daily Assignments</a:t>
            </a:r>
          </a:p>
          <a:p>
            <a:r>
              <a:rPr lang="en-CA" altLang="en-US" dirty="0"/>
              <a:t>Textbooks</a:t>
            </a:r>
          </a:p>
          <a:p>
            <a:pPr lvl="1"/>
            <a:r>
              <a:rPr lang="en-CA" altLang="en-US" dirty="0"/>
              <a:t>Hardcopy (3</a:t>
            </a:r>
            <a:r>
              <a:rPr lang="en-CA" altLang="en-US" baseline="30000" dirty="0"/>
              <a:t>rd</a:t>
            </a:r>
            <a:r>
              <a:rPr lang="en-CA" altLang="en-US" dirty="0"/>
              <a:t> Ed)  OR Electronic (5</a:t>
            </a:r>
            <a:r>
              <a:rPr lang="en-CA" altLang="en-US" baseline="30000" dirty="0"/>
              <a:t>th</a:t>
            </a:r>
            <a:r>
              <a:rPr lang="en-CA" altLang="en-US" dirty="0"/>
              <a:t> Ed)</a:t>
            </a:r>
          </a:p>
          <a:p>
            <a:pPr lvl="1"/>
            <a:r>
              <a:rPr lang="en-US" altLang="en-US" dirty="0">
                <a:hlinkClick r:id="rId4"/>
              </a:rPr>
              <a:t>https://drive.google.com/file/d/1y3qeXhs3Xty5iIZQYn-ebXX83bMrV5tH/view</a:t>
            </a:r>
            <a:endParaRPr lang="en-CA" altLang="en-US" dirty="0"/>
          </a:p>
          <a:p>
            <a:pPr lvl="1"/>
            <a:endParaRPr lang="en-CA"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fade">
                                      <p:cBhvr>
                                        <p:cTn id="16" dur="500"/>
                                        <p:tgtEl>
                                          <p:spTgt spid="3">
                                            <p:txEl>
                                              <p:pRg st="6" end="6"/>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500"/>
                                        <p:tgtEl>
                                          <p:spTgt spid="3">
                                            <p:txEl>
                                              <p:pRg st="7" end="7"/>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fade">
                                      <p:cBhvr>
                                        <p:cTn id="26" dur="500"/>
                                        <p:tgtEl>
                                          <p:spTgt spid="3">
                                            <p:txEl>
                                              <p:pRg st="8" end="8"/>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fade">
                                      <p:cBhvr>
                                        <p:cTn id="29" dur="500"/>
                                        <p:tgtEl>
                                          <p:spTgt spid="3">
                                            <p:txEl>
                                              <p:pRg st="9" end="9"/>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FA7D5-15ED-40EF-B999-49E776E1CA32}"/>
              </a:ext>
            </a:extLst>
          </p:cNvPr>
          <p:cNvSpPr>
            <a:spLocks noGrp="1"/>
          </p:cNvSpPr>
          <p:nvPr>
            <p:ph type="title"/>
          </p:nvPr>
        </p:nvSpPr>
        <p:spPr>
          <a:xfrm>
            <a:off x="335360" y="223838"/>
            <a:ext cx="7467600" cy="582612"/>
          </a:xfrm>
        </p:spPr>
        <p:txBody>
          <a:bodyPr/>
          <a:lstStyle/>
          <a:p>
            <a:pPr eaLnBrk="1" fontAlgn="auto" hangingPunct="1">
              <a:spcAft>
                <a:spcPts val="0"/>
              </a:spcAft>
              <a:defRPr/>
            </a:pPr>
            <a:r>
              <a:rPr lang="en-CA" dirty="0"/>
              <a:t>I) Can Magnets Reduce Pain? </a:t>
            </a:r>
          </a:p>
        </p:txBody>
      </p:sp>
      <p:sp>
        <p:nvSpPr>
          <p:cNvPr id="3" name="Content Placeholder 2">
            <a:extLst>
              <a:ext uri="{FF2B5EF4-FFF2-40B4-BE49-F238E27FC236}">
                <a16:creationId xmlns:a16="http://schemas.microsoft.com/office/drawing/2014/main" id="{4325D4AB-5165-4FAF-944F-C74567946A0F}"/>
              </a:ext>
            </a:extLst>
          </p:cNvPr>
          <p:cNvSpPr>
            <a:spLocks noGrp="1"/>
          </p:cNvSpPr>
          <p:nvPr>
            <p:ph sz="quarter" idx="1"/>
          </p:nvPr>
        </p:nvSpPr>
        <p:spPr>
          <a:xfrm>
            <a:off x="263352" y="1000126"/>
            <a:ext cx="7345537" cy="2644775"/>
          </a:xfrm>
        </p:spPr>
        <p:txBody>
          <a:bodyPr/>
          <a:lstStyle/>
          <a:p>
            <a:pPr eaLnBrk="1" hangingPunct="1"/>
            <a:r>
              <a:rPr lang="en-CA" altLang="en-US" sz="2100" dirty="0"/>
              <a:t>50 polio patients were recruited in a study and asked to rate their pain levels after a magnet treatment</a:t>
            </a:r>
          </a:p>
          <a:p>
            <a:pPr eaLnBrk="1" hangingPunct="1"/>
            <a:r>
              <a:rPr lang="en-CA" altLang="en-US" sz="2100" dirty="0"/>
              <a:t>0 (mild) </a:t>
            </a:r>
            <a:r>
              <a:rPr lang="en-CA" altLang="en-US" sz="2100" dirty="0">
                <a:sym typeface="Wingdings" panose="05000000000000000000" pitchFamily="2" charset="2"/>
              </a:rPr>
              <a:t> 10 (severe pain)</a:t>
            </a:r>
          </a:p>
          <a:p>
            <a:pPr eaLnBrk="1" hangingPunct="1"/>
            <a:r>
              <a:rPr lang="en-CA" altLang="en-US" sz="2100" dirty="0">
                <a:sym typeface="Wingdings" panose="05000000000000000000" pitchFamily="2" charset="2"/>
              </a:rPr>
              <a:t>29 received active magnets and 21 received inactive magnets (Placebo)</a:t>
            </a:r>
          </a:p>
          <a:p>
            <a:pPr eaLnBrk="1" hangingPunct="1"/>
            <a:r>
              <a:rPr lang="en-CA" altLang="en-US" sz="2100" dirty="0"/>
              <a:t>Data is as follows:</a:t>
            </a:r>
          </a:p>
        </p:txBody>
      </p:sp>
      <p:pic>
        <p:nvPicPr>
          <p:cNvPr id="17412" name="Picture 11" descr="Yates_TPS3e_ChP_CO">
            <a:extLst>
              <a:ext uri="{FF2B5EF4-FFF2-40B4-BE49-F238E27FC236}">
                <a16:creationId xmlns:a16="http://schemas.microsoft.com/office/drawing/2014/main" id="{299A360E-26F9-420D-9F87-82CF7A440A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02550" y="908050"/>
            <a:ext cx="2343150" cy="225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2">
            <a:extLst>
              <a:ext uri="{FF2B5EF4-FFF2-40B4-BE49-F238E27FC236}">
                <a16:creationId xmlns:a16="http://schemas.microsoft.com/office/drawing/2014/main" id="{AA79DD17-13EF-4BAD-B636-325EE7B195A3}"/>
              </a:ext>
            </a:extLst>
          </p:cNvPr>
          <p:cNvSpPr txBox="1">
            <a:spLocks/>
          </p:cNvSpPr>
          <p:nvPr/>
        </p:nvSpPr>
        <p:spPr bwMode="auto">
          <a:xfrm>
            <a:off x="335360" y="3644901"/>
            <a:ext cx="11377263"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dirty="0"/>
              <a:t>Active:  0, 0, 0, 0, 2, 2, 2, 2, 2, 3, 3, 3, 4, 4, 4, 4, 4, 4, 5, 5, 5, 6, 7, 7,  9, 10, 10, 10, 10</a:t>
            </a:r>
          </a:p>
        </p:txBody>
      </p:sp>
      <p:sp>
        <p:nvSpPr>
          <p:cNvPr id="6" name="Content Placeholder 2">
            <a:extLst>
              <a:ext uri="{FF2B5EF4-FFF2-40B4-BE49-F238E27FC236}">
                <a16:creationId xmlns:a16="http://schemas.microsoft.com/office/drawing/2014/main" id="{109242D7-CC1E-4F52-B413-4276E213791D}"/>
              </a:ext>
            </a:extLst>
          </p:cNvPr>
          <p:cNvSpPr txBox="1">
            <a:spLocks/>
          </p:cNvSpPr>
          <p:nvPr/>
        </p:nvSpPr>
        <p:spPr bwMode="auto">
          <a:xfrm>
            <a:off x="263352" y="4911727"/>
            <a:ext cx="10441159" cy="142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dirty="0"/>
              <a:t>Q: What statistics will you use to determine if the magnets were effective in treating pain? </a:t>
            </a:r>
            <a:r>
              <a:rPr lang="en-CA" altLang="en-US" sz="2200" dirty="0" err="1"/>
              <a:t>ie</a:t>
            </a:r>
            <a:r>
              <a:rPr lang="en-CA" altLang="en-US" sz="2200" dirty="0"/>
              <a:t>: Mean? Median? Mode? What else?</a:t>
            </a:r>
          </a:p>
          <a:p>
            <a:pPr eaLnBrk="1" hangingPunct="1">
              <a:buFontTx/>
              <a:buNone/>
            </a:pPr>
            <a:r>
              <a:rPr lang="en-CA" altLang="en-US" sz="2200" dirty="0"/>
              <a:t>Q: Do you think the data suggests that magnets can reduce pain?  Use the data to justify your findings.      </a:t>
            </a:r>
          </a:p>
        </p:txBody>
      </p:sp>
      <p:sp>
        <p:nvSpPr>
          <p:cNvPr id="7" name="Content Placeholder 2">
            <a:extLst>
              <a:ext uri="{FF2B5EF4-FFF2-40B4-BE49-F238E27FC236}">
                <a16:creationId xmlns:a16="http://schemas.microsoft.com/office/drawing/2014/main" id="{DFC953E8-880D-441D-805B-1D704CD9E853}"/>
              </a:ext>
            </a:extLst>
          </p:cNvPr>
          <p:cNvSpPr txBox="1">
            <a:spLocks/>
          </p:cNvSpPr>
          <p:nvPr/>
        </p:nvSpPr>
        <p:spPr bwMode="auto">
          <a:xfrm>
            <a:off x="335360" y="4169550"/>
            <a:ext cx="9667478"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dirty="0"/>
              <a:t>Inactive: 4, 7, 5, 6, 6, 8, 8, 8, 8, 9, 9, 9, 10, 10, 10, 10, 10, 10, 10, 10, 10,</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015D3D5A-AD3C-4900-AB62-491DF11D5981}"/>
              </a:ext>
            </a:extLst>
          </p:cNvPr>
          <p:cNvSpPr>
            <a:spLocks noGrp="1"/>
          </p:cNvSpPr>
          <p:nvPr>
            <p:ph sz="quarter" idx="1"/>
          </p:nvPr>
        </p:nvSpPr>
        <p:spPr>
          <a:xfrm>
            <a:off x="263352" y="44451"/>
            <a:ext cx="10801199" cy="1109663"/>
          </a:xfrm>
        </p:spPr>
        <p:txBody>
          <a:bodyPr/>
          <a:lstStyle/>
          <a:p>
            <a:pPr marL="0" indent="0">
              <a:buNone/>
            </a:pPr>
            <a:r>
              <a:rPr lang="en-CA" altLang="en-US" sz="2100" dirty="0"/>
              <a:t>a) To determine the effectiveness of magnetic treatment for pain, we will look at the central tendencies of mean, median, and mode from the data of both groups</a:t>
            </a:r>
          </a:p>
        </p:txBody>
      </p:sp>
      <p:sp>
        <p:nvSpPr>
          <p:cNvPr id="4" name="Content Placeholder 2">
            <a:extLst>
              <a:ext uri="{FF2B5EF4-FFF2-40B4-BE49-F238E27FC236}">
                <a16:creationId xmlns:a16="http://schemas.microsoft.com/office/drawing/2014/main" id="{1ADC972F-5D19-447A-BBE6-54D58F26998E}"/>
              </a:ext>
            </a:extLst>
          </p:cNvPr>
          <p:cNvSpPr txBox="1">
            <a:spLocks/>
          </p:cNvSpPr>
          <p:nvPr/>
        </p:nvSpPr>
        <p:spPr bwMode="auto">
          <a:xfrm>
            <a:off x="407368" y="883672"/>
            <a:ext cx="8281043"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100" dirty="0">
                <a:solidFill>
                  <a:srgbClr val="FF0000"/>
                </a:solidFill>
              </a:rPr>
              <a:t>Remember, all calculations ca be done using Ti83</a:t>
            </a:r>
          </a:p>
        </p:txBody>
      </p:sp>
      <p:sp>
        <p:nvSpPr>
          <p:cNvPr id="5" name="Content Placeholder 2">
            <a:extLst>
              <a:ext uri="{FF2B5EF4-FFF2-40B4-BE49-F238E27FC236}">
                <a16:creationId xmlns:a16="http://schemas.microsoft.com/office/drawing/2014/main" id="{E1560B1B-A09F-4773-BD21-2FC1E51377C4}"/>
              </a:ext>
            </a:extLst>
          </p:cNvPr>
          <p:cNvSpPr txBox="1">
            <a:spLocks/>
          </p:cNvSpPr>
          <p:nvPr/>
        </p:nvSpPr>
        <p:spPr bwMode="auto">
          <a:xfrm>
            <a:off x="551384" y="1337856"/>
            <a:ext cx="5976937"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100">
                <a:solidFill>
                  <a:srgbClr val="FF0000"/>
                </a:solidFill>
              </a:rPr>
              <a:t>So enter data into Ti83 Press “Stat” “Edit”</a:t>
            </a:r>
          </a:p>
        </p:txBody>
      </p:sp>
      <p:pic>
        <p:nvPicPr>
          <p:cNvPr id="6" name="Picture 5">
            <a:extLst>
              <a:ext uri="{FF2B5EF4-FFF2-40B4-BE49-F238E27FC236}">
                <a16:creationId xmlns:a16="http://schemas.microsoft.com/office/drawing/2014/main" id="{4F7D1CB2-EF55-4EC2-A896-B8A86A38EF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5400" y="1847851"/>
            <a:ext cx="1920875"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23760CED-EDE7-4CC6-870E-CAF08F135AC5}"/>
              </a:ext>
            </a:extLst>
          </p:cNvPr>
          <p:cNvSpPr txBox="1">
            <a:spLocks/>
          </p:cNvSpPr>
          <p:nvPr/>
        </p:nvSpPr>
        <p:spPr bwMode="auto">
          <a:xfrm>
            <a:off x="4895007" y="1853839"/>
            <a:ext cx="4243388"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100" dirty="0">
                <a:solidFill>
                  <a:srgbClr val="FF0000"/>
                </a:solidFill>
              </a:rPr>
              <a:t>Perform a 1-Var. Stats Calc</a:t>
            </a:r>
          </a:p>
          <a:p>
            <a:pPr eaLnBrk="1" hangingPunct="1">
              <a:buFontTx/>
              <a:buNone/>
            </a:pPr>
            <a:r>
              <a:rPr lang="en-CA" altLang="en-US" sz="2100" dirty="0">
                <a:solidFill>
                  <a:srgbClr val="FF0000"/>
                </a:solidFill>
              </a:rPr>
              <a:t>for each list separately</a:t>
            </a:r>
          </a:p>
          <a:p>
            <a:pPr eaLnBrk="1" hangingPunct="1">
              <a:buFontTx/>
              <a:buNone/>
            </a:pPr>
            <a:endParaRPr lang="en-CA" altLang="en-US" sz="2100" dirty="0">
              <a:solidFill>
                <a:srgbClr val="FF0000"/>
              </a:solidFill>
            </a:endParaRPr>
          </a:p>
        </p:txBody>
      </p:sp>
      <p:pic>
        <p:nvPicPr>
          <p:cNvPr id="9" name="Picture 8">
            <a:extLst>
              <a:ext uri="{FF2B5EF4-FFF2-40B4-BE49-F238E27FC236}">
                <a16:creationId xmlns:a16="http://schemas.microsoft.com/office/drawing/2014/main" id="{10C63D09-8A48-4582-A98F-9D210DB276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3632" y="1868080"/>
            <a:ext cx="2111375"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D535CBC9-D31B-48C1-9DF9-368F18FE7F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7063" y="3768727"/>
            <a:ext cx="1920875"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ABC3D339-F89A-419C-8110-F0E1824DBDF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7063" y="4194176"/>
            <a:ext cx="1920875"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E8F160C4-E024-4309-AF02-294A9F7527A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4362" y="5373688"/>
            <a:ext cx="1931988"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12">
            <a:extLst>
              <a:ext uri="{FF2B5EF4-FFF2-40B4-BE49-F238E27FC236}">
                <a16:creationId xmlns:a16="http://schemas.microsoft.com/office/drawing/2014/main" id="{191382D9-D86D-4C8C-8B71-D47D5FE0EF9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94376" y="3592513"/>
            <a:ext cx="1990725"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3">
            <a:extLst>
              <a:ext uri="{FF2B5EF4-FFF2-40B4-BE49-F238E27FC236}">
                <a16:creationId xmlns:a16="http://schemas.microsoft.com/office/drawing/2014/main" id="{AE3B6317-A88D-47E3-9437-501FD4BCB96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95963" y="3951289"/>
            <a:ext cx="1992312"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9" name="Picture 14">
            <a:extLst>
              <a:ext uri="{FF2B5EF4-FFF2-40B4-BE49-F238E27FC236}">
                <a16:creationId xmlns:a16="http://schemas.microsoft.com/office/drawing/2014/main" id="{FAAB0D33-1652-46CC-959E-FE4B44893F5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68976" y="5187951"/>
            <a:ext cx="1992313"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Content Placeholder 2">
            <a:extLst>
              <a:ext uri="{FF2B5EF4-FFF2-40B4-BE49-F238E27FC236}">
                <a16:creationId xmlns:a16="http://schemas.microsoft.com/office/drawing/2014/main" id="{E983880A-5354-413F-B17F-3248570BBB57}"/>
              </a:ext>
            </a:extLst>
          </p:cNvPr>
          <p:cNvSpPr txBox="1">
            <a:spLocks/>
          </p:cNvSpPr>
          <p:nvPr/>
        </p:nvSpPr>
        <p:spPr bwMode="auto">
          <a:xfrm>
            <a:off x="2679702" y="3702845"/>
            <a:ext cx="2052637"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000" dirty="0">
                <a:solidFill>
                  <a:srgbClr val="FF0000"/>
                </a:solidFill>
              </a:rPr>
              <a:t>Mean: 4.37931</a:t>
            </a:r>
          </a:p>
          <a:p>
            <a:pPr eaLnBrk="1" hangingPunct="1">
              <a:buFontTx/>
              <a:buNone/>
            </a:pPr>
            <a:endParaRPr lang="en-CA" altLang="en-US" sz="2000" dirty="0">
              <a:solidFill>
                <a:srgbClr val="FF0000"/>
              </a:solidFill>
            </a:endParaRPr>
          </a:p>
        </p:txBody>
      </p:sp>
      <p:sp>
        <p:nvSpPr>
          <p:cNvPr id="17" name="Content Placeholder 2">
            <a:extLst>
              <a:ext uri="{FF2B5EF4-FFF2-40B4-BE49-F238E27FC236}">
                <a16:creationId xmlns:a16="http://schemas.microsoft.com/office/drawing/2014/main" id="{FDF32B22-1DD1-4A16-BAEB-1C29641A6FA1}"/>
              </a:ext>
            </a:extLst>
          </p:cNvPr>
          <p:cNvSpPr txBox="1">
            <a:spLocks/>
          </p:cNvSpPr>
          <p:nvPr/>
        </p:nvSpPr>
        <p:spPr bwMode="auto">
          <a:xfrm>
            <a:off x="2700742" y="4194176"/>
            <a:ext cx="20542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000" dirty="0">
                <a:solidFill>
                  <a:srgbClr val="FF0000"/>
                </a:solidFill>
              </a:rPr>
              <a:t>Median: 4</a:t>
            </a:r>
          </a:p>
          <a:p>
            <a:pPr eaLnBrk="1" hangingPunct="1">
              <a:buFontTx/>
              <a:buNone/>
            </a:pPr>
            <a:endParaRPr lang="en-CA" altLang="en-US" sz="2000" dirty="0">
              <a:solidFill>
                <a:srgbClr val="FF0000"/>
              </a:solidFill>
            </a:endParaRPr>
          </a:p>
        </p:txBody>
      </p:sp>
      <p:sp>
        <p:nvSpPr>
          <p:cNvPr id="18" name="Content Placeholder 2">
            <a:extLst>
              <a:ext uri="{FF2B5EF4-FFF2-40B4-BE49-F238E27FC236}">
                <a16:creationId xmlns:a16="http://schemas.microsoft.com/office/drawing/2014/main" id="{3F379501-408A-411F-8A2F-4B28705E1B78}"/>
              </a:ext>
            </a:extLst>
          </p:cNvPr>
          <p:cNvSpPr txBox="1">
            <a:spLocks/>
          </p:cNvSpPr>
          <p:nvPr/>
        </p:nvSpPr>
        <p:spPr bwMode="auto">
          <a:xfrm>
            <a:off x="2745631" y="4648450"/>
            <a:ext cx="20542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000">
                <a:solidFill>
                  <a:srgbClr val="FF0000"/>
                </a:solidFill>
              </a:rPr>
              <a:t>Mode: 2</a:t>
            </a:r>
          </a:p>
          <a:p>
            <a:pPr eaLnBrk="1" hangingPunct="1">
              <a:buFontTx/>
              <a:buNone/>
            </a:pPr>
            <a:endParaRPr lang="en-CA" altLang="en-US" sz="2000">
              <a:solidFill>
                <a:srgbClr val="FF0000"/>
              </a:solidFill>
            </a:endParaRPr>
          </a:p>
        </p:txBody>
      </p:sp>
      <p:sp>
        <p:nvSpPr>
          <p:cNvPr id="19" name="Content Placeholder 2">
            <a:extLst>
              <a:ext uri="{FF2B5EF4-FFF2-40B4-BE49-F238E27FC236}">
                <a16:creationId xmlns:a16="http://schemas.microsoft.com/office/drawing/2014/main" id="{5B73F775-37CD-46F8-8C0D-50A5984125AD}"/>
              </a:ext>
            </a:extLst>
          </p:cNvPr>
          <p:cNvSpPr txBox="1">
            <a:spLocks/>
          </p:cNvSpPr>
          <p:nvPr/>
        </p:nvSpPr>
        <p:spPr bwMode="auto">
          <a:xfrm>
            <a:off x="7930207" y="3573016"/>
            <a:ext cx="20542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000">
                <a:solidFill>
                  <a:srgbClr val="FF0000"/>
                </a:solidFill>
              </a:rPr>
              <a:t>Mean: 8.428571</a:t>
            </a:r>
          </a:p>
          <a:p>
            <a:pPr eaLnBrk="1" hangingPunct="1">
              <a:buFontTx/>
              <a:buNone/>
            </a:pPr>
            <a:endParaRPr lang="en-CA" altLang="en-US" sz="2000">
              <a:solidFill>
                <a:srgbClr val="FF0000"/>
              </a:solidFill>
            </a:endParaRPr>
          </a:p>
        </p:txBody>
      </p:sp>
      <p:sp>
        <p:nvSpPr>
          <p:cNvPr id="20" name="Content Placeholder 2">
            <a:extLst>
              <a:ext uri="{FF2B5EF4-FFF2-40B4-BE49-F238E27FC236}">
                <a16:creationId xmlns:a16="http://schemas.microsoft.com/office/drawing/2014/main" id="{BBE0C186-4294-4078-B193-899E4107BC45}"/>
              </a:ext>
            </a:extLst>
          </p:cNvPr>
          <p:cNvSpPr txBox="1">
            <a:spLocks/>
          </p:cNvSpPr>
          <p:nvPr/>
        </p:nvSpPr>
        <p:spPr bwMode="auto">
          <a:xfrm>
            <a:off x="7906395" y="4042916"/>
            <a:ext cx="2054225"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000">
                <a:solidFill>
                  <a:srgbClr val="FF0000"/>
                </a:solidFill>
              </a:rPr>
              <a:t>Median: 9</a:t>
            </a:r>
          </a:p>
          <a:p>
            <a:pPr eaLnBrk="1" hangingPunct="1">
              <a:buFontTx/>
              <a:buNone/>
            </a:pPr>
            <a:endParaRPr lang="en-CA" altLang="en-US" sz="2000">
              <a:solidFill>
                <a:srgbClr val="FF0000"/>
              </a:solidFill>
            </a:endParaRPr>
          </a:p>
        </p:txBody>
      </p:sp>
      <p:sp>
        <p:nvSpPr>
          <p:cNvPr id="21" name="Content Placeholder 2">
            <a:extLst>
              <a:ext uri="{FF2B5EF4-FFF2-40B4-BE49-F238E27FC236}">
                <a16:creationId xmlns:a16="http://schemas.microsoft.com/office/drawing/2014/main" id="{41A23AE4-A68C-4C38-9E92-18786F95CC7A}"/>
              </a:ext>
            </a:extLst>
          </p:cNvPr>
          <p:cNvSpPr txBox="1">
            <a:spLocks/>
          </p:cNvSpPr>
          <p:nvPr/>
        </p:nvSpPr>
        <p:spPr bwMode="auto">
          <a:xfrm>
            <a:off x="7882582" y="4514404"/>
            <a:ext cx="20542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000">
                <a:solidFill>
                  <a:srgbClr val="FF0000"/>
                </a:solidFill>
              </a:rPr>
              <a:t>Mode: 10</a:t>
            </a:r>
          </a:p>
          <a:p>
            <a:pPr eaLnBrk="1" hangingPunct="1">
              <a:buFontTx/>
              <a:buNone/>
            </a:pPr>
            <a:endParaRPr lang="en-CA" altLang="en-US" sz="2000">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par>
                                <p:cTn id="23" presetID="10"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par>
                                <p:cTn id="31" presetID="10"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par>
                                <p:cTn id="34" presetID="10" presetClass="entr" presetSubtype="0"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blinds(horizontal)">
                                      <p:cBhvr>
                                        <p:cTn id="41" dur="500"/>
                                        <p:tgtEl>
                                          <p:spTgt spid="1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blinds(horizontal)">
                                      <p:cBhvr>
                                        <p:cTn id="46" dur="500"/>
                                        <p:tgtEl>
                                          <p:spTgt spid="1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blinds(horizontal)">
                                      <p:cBhvr>
                                        <p:cTn id="51" dur="500"/>
                                        <p:tgtEl>
                                          <p:spTgt spid="1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blinds(horizontal)">
                                      <p:cBhvr>
                                        <p:cTn id="56" dur="500"/>
                                        <p:tgtEl>
                                          <p:spTgt spid="19"/>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blinds(horizontal)">
                                      <p:cBhvr>
                                        <p:cTn id="61" dur="500"/>
                                        <p:tgtEl>
                                          <p:spTgt spid="20"/>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linds(horizontal)">
                                      <p:cBhvr>
                                        <p:cTn id="6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6" grpId="0"/>
      <p:bldP spid="17" grpId="0"/>
      <p:bldP spid="18"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EAF8F-6144-BF9D-64FD-B292E6B9C1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7AB04E-2B35-E632-77ED-E6616904EFED}"/>
              </a:ext>
            </a:extLst>
          </p:cNvPr>
          <p:cNvSpPr>
            <a:spLocks noGrp="1"/>
          </p:cNvSpPr>
          <p:nvPr>
            <p:ph sz="quarter" idx="1"/>
          </p:nvPr>
        </p:nvSpPr>
        <p:spPr/>
        <p:txBody>
          <a:bodyPr/>
          <a:lstStyle/>
          <a:p>
            <a:pPr marL="0" indent="0">
              <a:buNone/>
            </a:pPr>
            <a:r>
              <a:rPr lang="en-US" dirty="0"/>
              <a:t>The patients in the active magnet group reported a lower level of pain threshold.  In the active magnet group, the mean was lower by 4.05, the median lower by 5, the mode was lower by 6, Q1 was lower by 5.5, the minimum is lower by 4, and Q3 was lower by 3.5.  </a:t>
            </a:r>
          </a:p>
          <a:p>
            <a:pPr marL="0" indent="0">
              <a:buNone/>
            </a:pPr>
            <a:endParaRPr lang="en-US" dirty="0"/>
          </a:p>
          <a:p>
            <a:pPr marL="0" indent="0">
              <a:buNone/>
            </a:pPr>
            <a:r>
              <a:rPr lang="en-US" dirty="0"/>
              <a:t>This suggests that patients in the active magnet group gave a lower pain rating than the inactive magnet group.  </a:t>
            </a:r>
          </a:p>
          <a:p>
            <a:pPr marL="0" indent="0">
              <a:buNone/>
            </a:pPr>
            <a:endParaRPr lang="en-US" dirty="0"/>
          </a:p>
          <a:p>
            <a:pPr marL="0" indent="0">
              <a:buNone/>
            </a:pPr>
            <a:r>
              <a:rPr lang="en-US" dirty="0"/>
              <a:t>Don’t say that the magnets work, the magnets reduced pain….</a:t>
            </a:r>
          </a:p>
          <a:p>
            <a:pPr marL="0" indent="0">
              <a:buNone/>
            </a:pPr>
            <a:r>
              <a:rPr lang="en-US" dirty="0"/>
              <a:t>Don’t use the word “differ”</a:t>
            </a:r>
          </a:p>
          <a:p>
            <a:pPr marL="0" indent="0">
              <a:buNone/>
            </a:pPr>
            <a:r>
              <a:rPr lang="en-US" dirty="0"/>
              <a:t>BE PRECISE!!!</a:t>
            </a:r>
          </a:p>
        </p:txBody>
      </p:sp>
    </p:spTree>
    <p:extLst>
      <p:ext uri="{BB962C8B-B14F-4D97-AF65-F5344CB8AC3E}">
        <p14:creationId xmlns:p14="http://schemas.microsoft.com/office/powerpoint/2010/main" val="4102085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EBFBF825-C50D-4881-969F-F14033BEAB43}"/>
              </a:ext>
            </a:extLst>
          </p:cNvPr>
          <p:cNvSpPr>
            <a:spLocks noGrp="1"/>
          </p:cNvSpPr>
          <p:nvPr>
            <p:ph sz="quarter" idx="1"/>
          </p:nvPr>
        </p:nvSpPr>
        <p:spPr>
          <a:xfrm>
            <a:off x="335361" y="44451"/>
            <a:ext cx="10081816" cy="1109663"/>
          </a:xfrm>
        </p:spPr>
        <p:txBody>
          <a:bodyPr/>
          <a:lstStyle/>
          <a:p>
            <a:pPr marL="0" indent="0">
              <a:buNone/>
            </a:pPr>
            <a:r>
              <a:rPr lang="en-CA" altLang="en-US" sz="2100" dirty="0"/>
              <a:t>b) Observing the data, the responses from the active group number 1 had a much lower mean (4.37),  median (4), and mode (2) than the second group with an inactive treatment.  </a:t>
            </a:r>
          </a:p>
        </p:txBody>
      </p:sp>
      <p:sp>
        <p:nvSpPr>
          <p:cNvPr id="21" name="Content Placeholder 2">
            <a:extLst>
              <a:ext uri="{FF2B5EF4-FFF2-40B4-BE49-F238E27FC236}">
                <a16:creationId xmlns:a16="http://schemas.microsoft.com/office/drawing/2014/main" id="{685D0D6B-0B44-4EDD-ABAF-840CBA4CF58F}"/>
              </a:ext>
            </a:extLst>
          </p:cNvPr>
          <p:cNvSpPr txBox="1">
            <a:spLocks/>
          </p:cNvSpPr>
          <p:nvPr/>
        </p:nvSpPr>
        <p:spPr bwMode="auto">
          <a:xfrm>
            <a:off x="334664" y="1124744"/>
            <a:ext cx="10873904"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100" dirty="0"/>
              <a:t>The responses on pain levels in the second group had higher mean (8.43), median (9) and mode (10).  This could suggest that the patients in the 1</a:t>
            </a:r>
            <a:r>
              <a:rPr lang="en-CA" altLang="en-US" sz="2100" baseline="30000" dirty="0"/>
              <a:t>st</a:t>
            </a:r>
            <a:r>
              <a:rPr lang="en-CA" altLang="en-US" sz="2100" dirty="0"/>
              <a:t> group had lower pain responses than the 2</a:t>
            </a:r>
            <a:r>
              <a:rPr lang="en-CA" altLang="en-US" sz="2100" baseline="30000" dirty="0"/>
              <a:t>nd</a:t>
            </a:r>
            <a:r>
              <a:rPr lang="en-CA" altLang="en-US" sz="2100" dirty="0"/>
              <a:t> group.  </a:t>
            </a:r>
          </a:p>
        </p:txBody>
      </p:sp>
      <p:sp>
        <p:nvSpPr>
          <p:cNvPr id="22" name="Content Placeholder 2">
            <a:extLst>
              <a:ext uri="{FF2B5EF4-FFF2-40B4-BE49-F238E27FC236}">
                <a16:creationId xmlns:a16="http://schemas.microsoft.com/office/drawing/2014/main" id="{21B809DD-BA2E-40D9-9B2F-3E10C61FE89B}"/>
              </a:ext>
            </a:extLst>
          </p:cNvPr>
          <p:cNvSpPr txBox="1">
            <a:spLocks/>
          </p:cNvSpPr>
          <p:nvPr/>
        </p:nvSpPr>
        <p:spPr bwMode="auto">
          <a:xfrm>
            <a:off x="327254" y="2166541"/>
            <a:ext cx="862488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solidFill>
                  <a:srgbClr val="FF0000"/>
                </a:solidFill>
              </a:rPr>
              <a:t>Note: Write your answers in complete sentences.  Use the data to support your answers.  Do not make any conclusions yet!!</a:t>
            </a:r>
          </a:p>
        </p:txBody>
      </p:sp>
      <p:sp>
        <p:nvSpPr>
          <p:cNvPr id="23" name="Content Placeholder 2">
            <a:extLst>
              <a:ext uri="{FF2B5EF4-FFF2-40B4-BE49-F238E27FC236}">
                <a16:creationId xmlns:a16="http://schemas.microsoft.com/office/drawing/2014/main" id="{FDC40B4E-6C8D-4A09-8D6F-6B7E2F162A4F}"/>
              </a:ext>
            </a:extLst>
          </p:cNvPr>
          <p:cNvSpPr txBox="1">
            <a:spLocks/>
          </p:cNvSpPr>
          <p:nvPr/>
        </p:nvSpPr>
        <p:spPr bwMode="auto">
          <a:xfrm>
            <a:off x="302910" y="2942109"/>
            <a:ext cx="1090565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t>Before we can conclude that the treatments were effective, here are some things that we need to ask:</a:t>
            </a:r>
          </a:p>
        </p:txBody>
      </p:sp>
      <p:sp>
        <p:nvSpPr>
          <p:cNvPr id="24" name="Content Placeholder 2">
            <a:extLst>
              <a:ext uri="{FF2B5EF4-FFF2-40B4-BE49-F238E27FC236}">
                <a16:creationId xmlns:a16="http://schemas.microsoft.com/office/drawing/2014/main" id="{F8FA6D51-5DE4-45E1-9A21-7C4F236C628D}"/>
              </a:ext>
            </a:extLst>
          </p:cNvPr>
          <p:cNvSpPr txBox="1">
            <a:spLocks/>
          </p:cNvSpPr>
          <p:nvPr/>
        </p:nvSpPr>
        <p:spPr bwMode="auto">
          <a:xfrm>
            <a:off x="302910" y="3675534"/>
            <a:ext cx="8897937"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t>Q:How were the samples in each group decided.  Was there random grouping or did one group have a dominant characteristic?</a:t>
            </a:r>
          </a:p>
        </p:txBody>
      </p:sp>
      <p:sp>
        <p:nvSpPr>
          <p:cNvPr id="25" name="Content Placeholder 2">
            <a:extLst>
              <a:ext uri="{FF2B5EF4-FFF2-40B4-BE49-F238E27FC236}">
                <a16:creationId xmlns:a16="http://schemas.microsoft.com/office/drawing/2014/main" id="{62BA3F19-EC5F-42D9-83C9-F48D2D2B86FE}"/>
              </a:ext>
            </a:extLst>
          </p:cNvPr>
          <p:cNvSpPr txBox="1">
            <a:spLocks/>
          </p:cNvSpPr>
          <p:nvPr/>
        </p:nvSpPr>
        <p:spPr bwMode="auto">
          <a:xfrm>
            <a:off x="358181" y="4366914"/>
            <a:ext cx="10994403"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dirty="0">
                <a:solidFill>
                  <a:srgbClr val="FF0000"/>
                </a:solidFill>
              </a:rPr>
              <a:t>Age could a variable that could affect the responses.   One group could have older patients that are more susceptible to pain</a:t>
            </a:r>
          </a:p>
        </p:txBody>
      </p:sp>
      <p:sp>
        <p:nvSpPr>
          <p:cNvPr id="26" name="Content Placeholder 2">
            <a:extLst>
              <a:ext uri="{FF2B5EF4-FFF2-40B4-BE49-F238E27FC236}">
                <a16:creationId xmlns:a16="http://schemas.microsoft.com/office/drawing/2014/main" id="{515F32BE-D7D2-4997-BD4A-48AA1C7B8434}"/>
              </a:ext>
            </a:extLst>
          </p:cNvPr>
          <p:cNvSpPr txBox="1">
            <a:spLocks/>
          </p:cNvSpPr>
          <p:nvPr/>
        </p:nvSpPr>
        <p:spPr bwMode="auto">
          <a:xfrm>
            <a:off x="298623" y="5193452"/>
            <a:ext cx="8286750"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a:t>Q: Was the experiment double blinded?</a:t>
            </a:r>
          </a:p>
        </p:txBody>
      </p:sp>
      <p:sp>
        <p:nvSpPr>
          <p:cNvPr id="27" name="Content Placeholder 2">
            <a:extLst>
              <a:ext uri="{FF2B5EF4-FFF2-40B4-BE49-F238E27FC236}">
                <a16:creationId xmlns:a16="http://schemas.microsoft.com/office/drawing/2014/main" id="{551F41AD-B509-4893-995B-19ACD8A5A1A7}"/>
              </a:ext>
            </a:extLst>
          </p:cNvPr>
          <p:cNvSpPr txBox="1">
            <a:spLocks/>
          </p:cNvSpPr>
          <p:nvPr/>
        </p:nvSpPr>
        <p:spPr bwMode="auto">
          <a:xfrm>
            <a:off x="575958" y="5541688"/>
            <a:ext cx="10344577"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dirty="0">
                <a:solidFill>
                  <a:srgbClr val="FF0000"/>
                </a:solidFill>
              </a:rPr>
              <a:t>Could the person forming the experiment give away the placebo and affect the responses </a:t>
            </a:r>
          </a:p>
        </p:txBody>
      </p:sp>
      <p:sp>
        <p:nvSpPr>
          <p:cNvPr id="2" name="Content Placeholder 2">
            <a:extLst>
              <a:ext uri="{FF2B5EF4-FFF2-40B4-BE49-F238E27FC236}">
                <a16:creationId xmlns:a16="http://schemas.microsoft.com/office/drawing/2014/main" id="{AAFA4208-DBBB-F0A3-4D73-E750E64F66D8}"/>
              </a:ext>
            </a:extLst>
          </p:cNvPr>
          <p:cNvSpPr txBox="1">
            <a:spLocks/>
          </p:cNvSpPr>
          <p:nvPr/>
        </p:nvSpPr>
        <p:spPr bwMode="auto">
          <a:xfrm>
            <a:off x="263352" y="6235973"/>
            <a:ext cx="10994403"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Tx/>
              <a:buNone/>
            </a:pPr>
            <a:r>
              <a:rPr lang="en-CA" altLang="en-US" sz="2200" dirty="0"/>
              <a:t>Q: What was measured? Neurological Pain receptors? Or verbal response? (bias)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linds(horizontal)">
                                      <p:cBhvr>
                                        <p:cTn id="12" dur="500"/>
                                        <p:tgtEl>
                                          <p:spTgt spid="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linds(horizontal)">
                                      <p:cBhvr>
                                        <p:cTn id="17" dur="500"/>
                                        <p:tgtEl>
                                          <p:spTgt spid="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blinds(horizontal)">
                                      <p:cBhvr>
                                        <p:cTn id="27" dur="500"/>
                                        <p:tgtEl>
                                          <p:spTgt spid="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blinds(horizontal)">
                                      <p:cBhvr>
                                        <p:cTn id="32" dur="500"/>
                                        <p:tgtEl>
                                          <p:spTgt spid="2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blinds(horizontal)">
                                      <p:cBhvr>
                                        <p:cTn id="37" dur="5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linds(horizontal)">
                                      <p:cBhvr>
                                        <p:cTn id="4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P spid="25" grpId="0"/>
      <p:bldP spid="26" grpId="0"/>
      <p:bldP spid="27" grpId="0"/>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TRACKING_SLIDES" val="1"/>
  <p:tag name="GENSWF_OUTPUT_FILE_NAME" val="apstat10"/>
  <p:tag name="ISPRING_SCORM_PASSING_SCORE" val="100.0000000000"/>
  <p:tag name="ISPRING_RESOURCE_PATHS_HASH" val="b44e663bd468ed97ce8eaafb5ef46aa90474a9d"/>
  <p:tag name="ISPRING_RESOURCE_PATHS_HASH_2" val="9577b5eaf07e3a5c37adf89df78c21124e10f8e"/>
  <p:tag name="ISPRING_RESOURCE_PATHS_HASH_PRESENTER" val="8fb9a0fef59e456d783d18b73cfb4dd6816cb3c"/>
  <p:tag name="ISPRING_LMS_API_VERSION" val="SCORM 1.2"/>
  <p:tag name="ISPRING_ULTRA_SCORM_COURSE_ID" val="C50F3C8E-ECCA-4BCE-B28B-6C8C1863A990"/>
  <p:tag name="ISPRING_CMI5_LAUNCH_METHOD" val="any window"/>
  <p:tag name="ISPRING_SCORM_RATE_SLIDES" val="1"/>
  <p:tag name="ISPRINGCLOUDFOLDERID" val="1"/>
  <p:tag name="ISPRINGONLINEFOLDERID" val="1"/>
  <p:tag name="ISPRING_CURRENT_PLAYER_ID" val="universal-no-video"/>
  <p:tag name="ISPRING_FIRST_PUBLISH" val="1"/>
  <p:tag name="ISPRING-CONVERTER_ISPRING_PLAYERS_CUSTOMIZATION_2" val="{&quot;universal&quot;:{&quot;skinSettings&quot;:{&quot;borderRadius&quot;:3,&quot;colors&quot;:{&quot;asideBackground&quot;:{&quot;color&quot;:&quot;#EFF1F2&quot;,&quot;opacity&quot;:1,&quot;type&quot;:&quot;SOLID&quot;},&quot;asideElementBackgroundActive&quot;:{&quot;color&quot;:&quot;#D5D9DB&quot;,&quot;opacity&quot;:1,&quot;type&quot;:&quot;SOLID&quot;},&quot;asideElementBackgroundHover&quot;:{&quot;color&quot;:&quot;#DDE2E5&quot;,&quot;opacity&quot;:1,&quot;type&quot;:&quot;SOLID&quot;},&quot;asideElementText&quot;:{&quot;color&quot;:&quot;#34383D&quot;,&quot;opacity&quot;:1,&quot;type&quot;:&quot;SOLID&quot;},&quot;asideElementTextActive&quot;:{&quot;color&quot;:&quot;#42484E&quot;,&quot;opacity&quot;:1,&quot;type&quot;:&quot;SOLID&quot;},&quot;asideElementTextHover&quot;:{&quot;color&quot;:&quot;#42484E&quot;,&quot;opacity&quot;:1,&quot;type&quot;:&quot;SOLID&quot;},&quot;asideLogoBackground&quot;:{&quot;color&quot;:&quot;#EFF1F2&quot;,&quot;opacity&quot;:1,&quot;type&quot;:&quot;SOLID&quot;},&quot;pageBackground&quot;:{&quot;color&quot;:&quot;#DCDEE0&quot;,&quot;opacity&quot;:1,&quot;type&quot;:&quot;SOLID&quot;},&quot;playerBackground&quot;:{&quot;color&quot;:&quot;#FFFFFF&quot;,&quot;opacity&quot;:1,&quot;type&quot;:&quot;SOLID&quot;},&quot;playerText&quot;:{&quot;color&quot;:&quot;#616870&quot;,&quot;opacity&quot;:1,&quot;type&quot;:&quot;SOLID&quot;},&quot;primaryButtonBackground&quot;:{&quot;color&quot;:&quot;#5F8BD9&quot;,&quot;opacity&quot;:1,&quot;type&quot;:&quot;SOLID&quot;},&quot;primaryButtonBackgroundHover&quot;:{&quot;color&quot;:&quot;#5077BB&quot;,&quot;opacity&quot;:1,&quot;type&quot;:&quot;SOLID&quot;},&quot;primaryButtonBorder&quot;:{&quot;color&quot;:&quot;#5F8BD9&quot;,&quot;opacity&quot;:1,&quot;type&quot;:&quot;SOLID&quot;},&quot;primaryButtonBorderHover&quot;:{&quot;color&quot;:&quot;#5077BB&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1F2F4&quot;,&quot;opacity&quot;:1,&quot;type&quot;:&quot;SOLID&quot;},&quot;secondaryButtonBackgroundHover&quot;:{&quot;color&quot;:&quot;#E5E5E5&quot;,&quot;opacity&quot;:1,&quot;type&quot;:&quot;SOLID&quot;},&quot;secondaryButtonBorder&quot;:{&quot;color&quot;:&quot;#F1F2F4&quot;,&quot;opacity&quot;:1,&quot;type&quot;:&quot;SOLID&quot;},&quot;secondaryButtonBorderHover&quot;:{&quot;color&quot;:&quot;#E5E5E5&quot;,&quot;opacity&quot;:1,&quot;type&quot;:&quot;SOLID&quot;},&quot;secondaryButtonText&quot;:{&quot;color&quot;:&quot;#616870&quot;,&quot;opacity&quot;:1,&quot;type&quot;:&quot;SOLID&quot;},&quot;secondaryButtonTextHover&quot;:{&quot;color&quot;:&quot;#616870&quot;,&quot;opacity&quot;:1,&quot;type&quot;:&quot;SOLID&quot;}},&quot;controlPanel&quot;:{&quot;navigationMode&quot;:&quot;bySteps&quot;,&quot;progressBar&quot;:{&quot;enabled&quot;:true,&quot;mode&quot;:&quot;presentationTimeline&quot;,&quot;showLabels&quot;:true,&quot;visible&quot;:true},&quot;showCCButton&quot;:false,&quot;showNextButton&quot;:true,&quot;showOutline&quot;:false,&quot;showPlayPause&quot;:true,&quot;showPlaybackRateButton&quot;:true,&quot;showPrevButton&quot;:true,&quot;showRewind&quot;:false,&quot;showSlideNumbers&quot;:true,&quot;showSlideOnlyButton&quot;:true,&quot;showVolumeControl&quot;:true,&quot;visible&quot;:true},&quot;fontFamily&quot;:&quot;Arial&quot;,&quot;miniskinCustomizationEnabled&quot;:true,&quot;outlinePanel&quot;:{&quot;highlightViewedEntries&quot;:false,&quot;multilevel&quot;:true,&quot;numberEntries&quot;:true,&quot;search&quot;:true,&quot;thumbnails&quot;:true},&quot;sidePanel&quot;:{&quot;showAtLeft&quot;:false,&quot;showLogo&quot;:false,&quot;showNotes&quot;:true,&quot;showOutline&quot;:true,&quot;showPresenterInfo&quot;:true,&quot;showPresenterVideo&quot;:false,&quot;visible&quot;:true},&quot;titlePanel&quot;:{&quot;buttons&quot;:[&quot;attachments&quot;,&quot;markerTools&quot;],&quot;buttonsAtLeft&quot;:true,&quot;courseTitleVisible&quot;:true,&quot;showLogo&quot;:fals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Turn on accessibility mode&quot;,&quot;PB_ACCESSIBLE_SKIN_ENABLE_NORMAL_MODE&quot;:&quot;Turn off accessibility mode&quot;,&quot;PB_ACCESSIBLE_SKIN_PRESENTER_PHOTO&quot;:&quot;Presenter photo&quot;,&quot;PB_ACCESSIBLE_SLIDE_N_OF_COUNT&quot;:&quot;Slide %SLIDE_NUMBER% of %TOTAL_SLIDE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Go back&quot;,&quot;PB_CC_MENU_OFF&quot;:&quot;Off&quot;,&quot;PB_CC_MENU_ON&quot;:&quot;On&quot;,&quot;PB_CC_MENU_TITLE&quot;:&quot;Notes&quot;,&quot;PB_CONTROL_PANEL_EXIT_FULL_SCREEN&quot;:&quot;Exit full screen&quot;,&quot;PB_CONTROL_PANEL_FULL_SCREEN&quot;:&quot;Full screen&quot;,&quot;PB_CONTROL_PANEL_NEXT&quot;:&quot;Next&quot;,&quot;PB_CONTROL_PANEL_OUTLINE&quot;:&quot;Outline&quot;,&quot;PB_CONTROL_PANEL_PREV&quot;:&quot;&quot;,&quot;PB_CONTROL_PANEL_REPLAY&quot;:&quot;Replay&quot;,&quot;PB_CONTROL_PANEL_SLIDE_COUNTER&quot;:&quot;%SLIDE_NUMBER% of %TOTAL_SLIDES%&quot;,&quot;PB_CONTROL_PANEL_VOLUME_CONTROL&quot;:&quot;Volume&quot;,&quot;PB_CURRENT_SLIDE_IS_NOT_COMPLETED&quot;:&quot;Complete the slide to go to the next one.&quot;,&quot;PB_DOMAIN_RESTRICTION&quot;:&quot;Sorry, the content author has prohibited sharing the presentation on this domain.&quot;,&quot;PB_DRAWING_TOOLS_END_DRAWING&quot;:&quot;Finish drawing&quot;,&quot;PB_DRAWING_TOOLS_ERASER&quot;:&quot;Eraser&quot;,&quot;PB_DRAWING_TOOLS_ERASE_ALL&quot;:&quot;Erase all&quot;,&quot;PB_DRAWING_TOOLS_HIGHLIGHTER&quot;:&quot;Highlighter&quot;,&quot;PB_DRAWING_TOOLS_PEN&quot;:&quot;Pen&quot;,&quot;PB_ENTER_PASSWORD&quot;:&quot;Enter the password to view this presentation.&quot;,&quot;PB_INCORRECT_PASSWORD&quot;:&quot;Incorrect password.&quot;,&quot;PB_INTERACTION_SLIDE_WINDOW_TEXT&quot;:&quot;To advance to the next slide, complete this interaction.&quot;,&quot;PB_MESSAGE_BOX_NO&quot;:&quot;No&quot;,&quot;PB_MESSAGE_BOX_OK&quot;:&quot;OK&quot;,&quot;PB_MESSAGE_BOX_YES&quot;:&quot;Yes&quot;,&quot;PB_NAVIGATION_IS_RESTRICTED&quot;:&quot;You can only view slides in order.&quot;,&quot;PB_NAVIGATION_IS_SEQUENTIAL&quot;:&quot;You can only view slides in order.&quot;,&quot;PB_PLAYBACK_RATE_MENU_CAPTION&quot;:&quot;Speed&quot;,&quot;PB_PRECEDING_QUIZ_FAILED_WINDOW_TEXT&quot;:&quot;You haven't passed the quiz on slide %SLIDE_INDEX% and can't advance to the next slide.&quot;,&quot;PB_PRECEDING_QUIZ_NOT_COMPLETED_WINDOW_TEXT&quot;:&quot;To advance to this slide, complete the quiz on slide %SLIDE_INDEX%.&quot;,&quot;PB_PRECEDING_QUIZ_NOT_PASSED_WINDOW_TEXT&quot;:&quot;To advance to this slide, you need to pass the quiz on slide %SLIDE_INDEX%.&quot;,&quot;PB_PRECEDING_SCENARIO_FAILED_WINDOW_TEXT&quot;:&quot;You haven't passed the role-play on slide %SLIDE_INDEX% and can't advance to the next slide.&quot;,&quot;PB_PRECEDING_SCENARIO_NOT_COMPLETED_WINDOW_TEXT&quot;:&quot;To advance to this slide, complete the role-play on slide %SLIDE_INDEX%.&quot;,&quot;PB_PRECEDING_SCENARIO_NOT_PASSED_WINDOW_TEXT&quot;:&quot;To advance to this slide, you need to pass the role-play on slide %SLIDE_INDEX%.&quot;,&quot;PB_PRESENTER_COLLAPSE_BIO&quot;:&quot;Show less&quot;,&quot;PB_PRESENTER_EMAIL&quot;:&quot;Email&quot;,&quot;PB_PRESENTER_EXPAND_BIO&quot;:&quot;Show more&quot;,&quot;PB_PRESENTER_NO_INFO&quot;:&quot;No presenter info.&quot;,&quot;PB_PRESENTER_WEBSITE&quot;:&quot;Website&quot;,&quot;PB_QUIZ_SLIDE_WINDOW_TEXT&quot;:&quot;To advance to the next slide, complete this quiz.&quot;,&quot;PB_RATE_MENU_CAPTION&quot;:&quot;Speed&quot;,&quot;PB_RATE_MENU_DEFAULT_RATE&quot;:&quot;Normal&quot;,&quot;PB_RESUME_PRESENTATION_WINDOW_TEXT&quot;:&quot;Do you want to resume where you left off?&quot;,&quot;PB_SCENARIO_SLIDE_WINDOW_TEXT&quot;:&quot;To advance to the next slide, complete this role-play.&quot;,&quot;PB_SEARCH_CANCEL&quot;:&quot;Cancel&quot;,&quot;PB_SEARCH_NO_RESULTS_LABEL&quot;:&quot;No matches found.&quot;,&quot;PB_SEARCH_PANEL_DEFAULT_TEXT&quot;:&quot;Search…&quot;,&quot;PB_SEARCH_RESULTS_LABEL&quot;:&quot;Search results&quot;,&quot;PB_SEARCH_RESULT_IN_NOTES&quot;:&quot;in notes&quot;,&quot;PB_SEARCH_RESULT_IN_TEXT_LABEL&quot;:&quot;in slide&quot;,&quot;PB_SUBTITLES_MENU_CAPTION&quot;:&quot;Subtitles&quot;,&quot;PB_SUBTITLES_OFF&quot;:&quot;Off&quot;,&quot;PB_TAB_NOTES_LABEL&quot;:&quot;Notes&quot;,&quot;PB_TAB_OUTLINE_LABEL&quot;:&quot;Slides&quot;,&quot;PB_TIME_RESTRICTION&quot;:&quot;Sorry, the content author has prohibited viewing the presentation at this time.&quot;,&quot;PB_TITLE_PANEL_ATTACHMENTS&quot;:&quot;Resources&quot;,&quot;PB_TITLE_PANEL_MARKER_TOOLS&quot;:&quot;Drawing&quot;,&quot;PB_TITLE_PANEL_NOTES&quot;:&quot;Notes&quot;,&quot;PB_TITLE_PANEL_OUTLINE&quot;:&quot;Outline&quot;,&quot;PB_TITLE_PANEL_PRESENTER_INFO&quot;:&quot;Presenter Info&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PROMPT&quot;,&quot;enableKeyboardNavigation&quot;:true},&quot;keyboardSettings&quot;:&quot;&quot;,&quot;skinVersion&quot;:2,&quot;skinCompatibleVersion&quot;:0,&quot;publishSettings&quot;:{&quot;backgroundColor&quot;:&quot;#DCDEE0&quot;,&quot;playerDimensions&quot;:{&quot;height&quot;:144,&quot;width&quot;:296},&quot;playerModule&quot;:&quot;UniversalHtml&quot;,&quot;presentationContent&quot;:{&quot;metadata&quot;:{&quot;references&quot;:true,&quot;texts&quot;:[&quot;DT_COURSE_TITLE&quot;,&quot;DT_REFERENCE_URL&quot;,&quot;DT_REFERENCE_TITLE&quot;,&quot;DT_PRESENTER_BIO&quot;,&quot;DT_PRESENTER_EMAIL&quot;,&quot;DT_PRESENTER_WEBSITE&quot;,&quot;DT_PRESENTER_PHONE&quot;,&quot;DT_PRESENTER_TITLE&quot;,&quot;DT_PRESENTER_NAME&quot;,&quot;DT_SLIDE_NOTES_HTML&quot;,&quot;DT_SLIDE_NOTES_TEXT&quot;,&quot;DT_SLIDE_TITLE&quot;,&quot;DT_SLIDE_NOTES_TEXT&quot;,&quot;DT_SLIDE_TEXT&quot;,&quot;DT_HYPERLINK_TOOLTIP&quot;]},&quot;resources&quot;:{&quot;attachments&quot;:true,&quot;fonts&quot;:[{&quot;charsets&quot;:{&quot;dynamicFormatted&quot;:[&quot;DCT_SLIDE_NOTES_TEXT&quot;,&quot;DCT_INTERACTIVITY_TEXT&quot;,&quot;DCT_INTERACTIVITY_SEMIBOLD_TEXT&quot;],&quot;dynamicPlain&quot;:[&quot;DCT_COURSE_TITLE&quot;,&quot;DCT_REFERENCE_URL&quot;,&quot;DCT_REFERENCE_TITLE&quot;,&quot;DCT_PRESENTER_BIO&quot;,&quot;DCT_PRESENTER_EMAIL&quot;,&quot;DCT_PRESENTER_WEBSITE&quot;,&quot;DCT_PRESENTER_PHONE&quot;,&quot;DCT_PRESENTER_TITLE&quot;,&quot;DCT_PRESENTER_NAME&quot;,&quot;DCT_SLIDE_TITLE&quot;,&quot;DCT_SLIDE_NOTES_TEXT&quot;,&quot;DCT_SLIDE_TEXT&quot;,&quot;DCT_HYPERLINK_TOOLTIP&quot;],&quot;static&quot;:[&quot;Resources&quot;,&quot;Link&quot;,&quot;Picture&quot;,&quot;Video&quot;,&quot;Document&quot;,&quot;File&quot;,&quot;Drawing&quot;,&quot;Pen&quot;,&quot;Highlighter&quot;,&quot;Eraser&quot;,&quot;Erase all&quot;,&quot;Finish drawing&quot;,&quot;Email&quot;,&quot;Website&quot;,&quot;Show more&quot;,&quot;Show less&quot;,&quot;Notes&quot;,&quot;Slides&quot;,&quot;Search…&quot;,&quot;in slide&quot;,&quot;Search results&quot;,&quot;No matches found.&quot;,&quot;in notes&quot;,&quot;Cancel&quot;,&quot;Next&quot;,&quot;Full screen&quot;,&quot;Exit full screen&quot;,&quot;0123456789.,x&quot;,&quot;Speed&quot;,&quot;Normal&quot;,&quot;Volume&quot;,&quot;%SLIDE_NUMBER% of %TOTAL_SLIDES%&quot;,&quot;Yes&quot;,&quot;No&quot;,&quot;OK&quot;,&quot;Do you want to resume where you left off?&quot;,&quot;Complete the slide to go to the next one.&quot;,&quot;You can only view slides in order.&quot;,&quot;To advance to the next slide, complete this quiz.&quot;,&quot;To advance to this slide, you need to pass the quiz on slide %SLIDE_INDEX%.&quot;,&quot;To advance to this slide, complete the quiz on slide %SLIDE_INDEX%.&quot;,&quot;You haven't passed the quiz on slide %SLIDE_INDEX% and can't advance to the next slide.&quot;,&quot;To advance to the next slide, complete this interaction.&quot;,&quot;To advance to the next slide, complete this role-play.&quot;,&quot;To advance to this slide, you need to pass the role-play on slide %SLIDE_INDEX%.&quot;,&quot;To advance to this slide, complete the role-play on slide %SLIDE_INDEX%.&quot;,&quot;You haven't passed the role-play on slide %SLIDE_INDEX% and can't advance to the next slide.&quot;,&quot;Enter the password to view this presentation.&quot;,&quot;Incorrect password.&quot;,&quot;Sorry, the content author has prohibited sharing the presentation on this domain.&quot;,&quot;Sorry, the content author has prohibited viewing the presentation at this time.&quot;,&quot;Go back&quot;]},&quot;embedName&quot;:&quot;PFn&quot;,&quot;fontFamily&quot;:&quot;Arial&quot;,&quot;isBold&quot;:false,&quot;isItalic&quot;:false,&quot;isSemibold&quot;:false,&quot;substituteFontFamily&quot;:&quot;Arial&quot;},{&quot;charsets&quot;:{&quot;dynamicFormatted&quot;:[&quot;DCT_SLIDE_NOTES_TEXT&quot;,&quot;DCT_INTERACTIVITY_TEXT&quot;,&quot;DCT_INTERACTIVITY_SEMIBOLD_TEXT&quot;],&quot;dynamicPlain&quot;:[&quot;DCT_COURSE_TITLE&quot;,&quot;DCT_REFERENCE_URL&quot;,&quot;DCT_REFERENCE_TITLE&quot;,&quot;DCT_PRESENTER_BIO&quot;,&quot;DCT_PRESENTER_EMAIL&quot;,&quot;DCT_PRESENTER_WEBSITE&quot;,&quot;DCT_PRESENTER_PHONE&quot;,&quot;DCT_PRESENTER_TITLE&quot;,&quot;DCT_PRESENTER_NAME&quot;,&quot;DCT_SLIDE_TITLE&quot;,&quot;DCT_SLIDE_NOTES_TEXT&quot;,&quot;DCT_SLIDE_TEXT&quot;,&quot;DCT_HYPERLINK_TOOLTIP&quot;],&quot;static&quot;:[&quot;Resources&quot;,&quot;Link&quot;,&quot;Picture&quot;,&quot;Video&quot;,&quot;Document&quot;,&quot;File&quot;,&quot;Drawing&quot;,&quot;Pen&quot;,&quot;Highlighter&quot;,&quot;Eraser&quot;,&quot;Erase all&quot;,&quot;Finish drawing&quot;,&quot;Email&quot;,&quot;Website&quot;,&quot;Show more&quot;,&quot;Show less&quot;,&quot;Notes&quot;,&quot;Slides&quot;,&quot;Search…&quot;,&quot;in slide&quot;,&quot;Search results&quot;,&quot;No matches found.&quot;,&quot;in notes&quot;,&quot;Cancel&quot;,&quot;Next&quot;,&quot;Full screen&quot;,&quot;Exit full screen&quot;,&quot;0123456789.,x&quot;,&quot;Speed&quot;,&quot;Normal&quot;,&quot;Volume&quot;,&quot;%SLIDE_NUMBER% of %TOTAL_SLIDES%&quot;,&quot;Yes&quot;,&quot;No&quot;,&quot;OK&quot;,&quot;Do you want to resume where you left off?&quot;,&quot;Complete the slide to go to the next one.&quot;,&quot;You can only view slides in order.&quot;,&quot;To advance to the next slide, complete this quiz.&quot;,&quot;To advance to this slide, you need to pass the quiz on slide %SLIDE_INDEX%.&quot;,&quot;To advance to this slide, complete the quiz on slide %SLIDE_INDEX%.&quot;,&quot;You haven't passed the quiz on slide %SLIDE_INDEX% and can't advance to the next slide.&quot;,&quot;To advance to the next slide, complete this interaction.&quot;,&quot;To advance to the next slide, complete this role-play.&quot;,&quot;To advance to this slide, you need to pass the role-play on slide %SLIDE_INDEX%.&quot;,&quot;To advance to this slide, complete the role-play on slide %SLIDE_INDEX%.&quot;,&quot;You haven't passed the role-play on slide %SLIDE_INDEX% and can't advance to the next slide.&quot;,&quot;Enter the password to view this presentation.&quot;,&quot;Incorrect password.&quot;,&quot;Sorry, the content author has prohibited sharing the presentation on this domain.&quot;,&quot;Sorry, the content author has prohibited viewing the presentation at this time.&quot;,&quot;Go back&quot;]},&quot;embedName&quot;:&quot;PFnb&quot;,&quot;fontFamily&quot;:&quot;Arial&quot;,&quot;isBold&quot;:true,&quot;isItalic&quot;:false,&quot;isSemibold&quot;:false,&quot;substituteFontFamily&quot;:&quot;Arial&quot;},{&quot;charsets&quot;:{&quot;dynamicFormatted&quot;:[&quot;DCT_SLIDE_NOTES_TEXT&quot;,&quot;DCT_INTERACTIVITY_TEXT&quot;,&quot;DCT_INTERACTIVITY_SEMIBOLD_TEXT&quot;],&quot;dynamicPlain&quot;:[&quot;DCT_COURSE_TITLE&quot;,&quot;DCT_REFERENCE_URL&quot;,&quot;DCT_REFERENCE_TITLE&quot;,&quot;DCT_PRESENTER_BIO&quot;,&quot;DCT_PRESENTER_EMAIL&quot;,&quot;DCT_PRESENTER_WEBSITE&quot;,&quot;DCT_PRESENTER_PHONE&quot;,&quot;DCT_PRESENTER_TITLE&quot;,&quot;DCT_PRESENTER_NAME&quot;,&quot;DCT_SLIDE_TITLE&quot;,&quot;DCT_SLIDE_NOTES_TEXT&quot;,&quot;DCT_SLIDE_TEXT&quot;,&quot;DCT_HYPERLINK_TOOLTIP&quot;],&quot;static&quot;:[&quot;Resources&quot;,&quot;Link&quot;,&quot;Picture&quot;,&quot;Video&quot;,&quot;Document&quot;,&quot;File&quot;,&quot;Drawing&quot;,&quot;Pen&quot;,&quot;Highlighter&quot;,&quot;Eraser&quot;,&quot;Erase all&quot;,&quot;Finish drawing&quot;,&quot;Email&quot;,&quot;Website&quot;,&quot;Show more&quot;,&quot;Show less&quot;,&quot;Notes&quot;,&quot;Slides&quot;,&quot;Search…&quot;,&quot;in slide&quot;,&quot;Search results&quot;,&quot;No matches found.&quot;,&quot;in notes&quot;,&quot;Cancel&quot;,&quot;Next&quot;,&quot;Full screen&quot;,&quot;Exit full screen&quot;,&quot;0123456789.,x&quot;,&quot;Speed&quot;,&quot;Normal&quot;,&quot;Volume&quot;,&quot;%SLIDE_NUMBER% of %TOTAL_SLIDES%&quot;,&quot;Yes&quot;,&quot;No&quot;,&quot;OK&quot;,&quot;Do you want to resume where you left off?&quot;,&quot;Complete the slide to go to the next one.&quot;,&quot;You can only view slides in order.&quot;,&quot;To advance to the next slide, complete this quiz.&quot;,&quot;To advance to this slide, you need to pass the quiz on slide %SLIDE_INDEX%.&quot;,&quot;To advance to this slide, complete the quiz on slide %SLIDE_INDEX%.&quot;,&quot;You haven't passed the quiz on slide %SLIDE_INDEX% and can't advance to the next slide.&quot;,&quot;To advance to the next slide, complete this interaction.&quot;,&quot;To advance to the next slide, complete this role-play.&quot;,&quot;To advance to this slide, you need to pass the role-play on slide %SLIDE_INDEX%.&quot;,&quot;To advance to this slide, complete the role-play on slide %SLIDE_INDEX%.&quot;,&quot;You haven't passed the role-play on slide %SLIDE_INDEX% and can't advance to the next slide.&quot;,&quot;Enter the password to view this presentation.&quot;,&quot;Incorrect password.&quot;,&quot;Sorry, the content author has prohibited sharing the presentation on this domain.&quot;,&quot;Sorry, the content author has prohibited viewing the presentation at this time.&quot;,&quot;Go back&quot;]},&quot;embedName&quot;:&quot;PFni&quot;,&quot;fontFamily&quot;:&quot;Arial&quot;,&quot;isBold&quot;:false,&quot;isItalic&quot;:true,&quot;isSemibold&quot;:false,&quot;substituteFontFamily&quot;:&quot;Arial&quot;},{&quot;charsets&quot;:{&quot;dynamicFormatted&quot;:[&quot;DCT_SLIDE_NOTES_TEXT&quot;,&quot;DCT_INTERACTIVITY_TEXT&quot;,&quot;DCT_INTERACTIVITY_SEMIBOLD_TEXT&quot;],&quot;dynamicPlain&quot;:[&quot;DCT_COURSE_TITLE&quot;,&quot;DCT_REFERENCE_URL&quot;,&quot;DCT_REFERENCE_TITLE&quot;,&quot;DCT_PRESENTER_BIO&quot;,&quot;DCT_PRESENTER_EMAIL&quot;,&quot;DCT_PRESENTER_WEBSITE&quot;,&quot;DCT_PRESENTER_PHONE&quot;,&quot;DCT_PRESENTER_TITLE&quot;,&quot;DCT_PRESENTER_NAME&quot;,&quot;DCT_SLIDE_TITLE&quot;,&quot;DCT_SLIDE_NOTES_TEXT&quot;,&quot;DCT_SLIDE_TEXT&quot;,&quot;DCT_HYPERLINK_TOOLTIP&quot;],&quot;static&quot;:[&quot;Resources&quot;,&quot;Link&quot;,&quot;Picture&quot;,&quot;Video&quot;,&quot;Document&quot;,&quot;File&quot;,&quot;Drawing&quot;,&quot;Pen&quot;,&quot;Highlighter&quot;,&quot;Eraser&quot;,&quot;Erase all&quot;,&quot;Finish drawing&quot;,&quot;Email&quot;,&quot;Website&quot;,&quot;Show more&quot;,&quot;Show less&quot;,&quot;Notes&quot;,&quot;Slides&quot;,&quot;Search…&quot;,&quot;in slide&quot;,&quot;Search results&quot;,&quot;No matches found.&quot;,&quot;in notes&quot;,&quot;Cancel&quot;,&quot;Next&quot;,&quot;Full screen&quot;,&quot;Exit full screen&quot;,&quot;0123456789.,x&quot;,&quot;Speed&quot;,&quot;Normal&quot;,&quot;Volume&quot;,&quot;%SLIDE_NUMBER% of %TOTAL_SLIDES%&quot;,&quot;Yes&quot;,&quot;No&quot;,&quot;OK&quot;,&quot;Do you want to resume where you left off?&quot;,&quot;Complete the slide to go to the next one.&quot;,&quot;You can only view slides in order.&quot;,&quot;To advance to the next slide, complete this quiz.&quot;,&quot;To advance to this slide, you need to pass the quiz on slide %SLIDE_INDEX%.&quot;,&quot;To advance to this slide, complete the quiz on slide %SLIDE_INDEX%.&quot;,&quot;You haven't passed the quiz on slide %SLIDE_INDEX% and can't advance to the next slide.&quot;,&quot;To advance to the next slide, complete this interaction.&quot;,&quot;To advance to the next slide, complete this role-play.&quot;,&quot;To advance to this slide, you need to pass the role-play on slide %SLIDE_INDEX%.&quot;,&quot;To advance to this slide, complete the role-play on slide %SLIDE_INDEX%.&quot;,&quot;You haven't passed the role-play on slide %SLIDE_INDEX% and can't advance to the next slide.&quot;,&quot;Enter the password to view this presentation.&quot;,&quot;Incorrect password.&quot;,&quot;Sorry, the content author has prohibited sharing the presentation on this domain.&quot;,&quot;Sorry, the content author has prohibited viewing the presentation at this time.&quot;,&quot;Go back&quot;]},&quot;embedName&quot;:&quot;PFnbi&quot;,&quot;fontFamily&quot;:&quot;Arial&quot;,&quot;isBold&quot;:true,&quot;isItalic&quot;:true,&quot;isSemibold&quot;:false,&quot;substituteFontFamily&quot;:&quot;Arial&quot;},{&quot;charsets&quot;:{&quot;dynamicFormatted&quot;:[&quot;DCT_SLIDE_NOTES_TEXT&quot;,&quot;DCT_INTERACTIVITY_TEXT&quot;,&quot;DCT_INTERACTIVITY_SEMIBOLD_TEXT&quot;],&quot;dynamicPlain&quot;:[&quot;DCT_COURSE_TITLE&quot;,&quot;DCT_REFERENCE_URL&quot;,&quot;DCT_REFERENCE_TITLE&quot;,&quot;DCT_PRESENTER_BIO&quot;,&quot;DCT_PRESENTER_EMAIL&quot;,&quot;DCT_PRESENTER_WEBSITE&quot;,&quot;DCT_PRESENTER_PHONE&quot;,&quot;DCT_PRESENTER_TITLE&quot;,&quot;DCT_PRESENTER_NAME&quot;,&quot;DCT_SLIDE_TITLE&quot;,&quot;DCT_SLIDE_NOTES_TEXT&quot;,&quot;DCT_SLIDE_TEXT&quot;,&quot;DCT_HYPERLINK_TOOLTIP&quot;],&quot;static&quot;:[&quot;Resources&quot;,&quot;Link&quot;,&quot;Picture&quot;,&quot;Video&quot;,&quot;Document&quot;,&quot;File&quot;,&quot;Drawing&quot;,&quot;Pen&quot;,&quot;Highlighter&quot;,&quot;Eraser&quot;,&quot;Erase all&quot;,&quot;Finish drawing&quot;,&quot;Email&quot;,&quot;Website&quot;,&quot;Show more&quot;,&quot;Show less&quot;,&quot;Notes&quot;,&quot;Slides&quot;,&quot;Search…&quot;,&quot;in slide&quot;,&quot;Search results&quot;,&quot;No matches found.&quot;,&quot;in notes&quot;,&quot;Cancel&quot;,&quot;Next&quot;,&quot;Full screen&quot;,&quot;Exit full screen&quot;,&quot;0123456789.,x&quot;,&quot;Speed&quot;,&quot;Normal&quot;,&quot;Volume&quot;,&quot;%SLIDE_NUMBER% of %TOTAL_SLIDES%&quot;,&quot;Yes&quot;,&quot;No&quot;,&quot;OK&quot;,&quot;Do you want to resume where you left off?&quot;,&quot;Complete the slide to go to the next one.&quot;,&quot;You can only view slides in order.&quot;,&quot;To advance to the next slide, complete this quiz.&quot;,&quot;To advance to this slide, you need to pass the quiz on slide %SLIDE_INDEX%.&quot;,&quot;To advance to this slide, complete the quiz on slide %SLIDE_INDEX%.&quot;,&quot;You haven't passed the quiz on slide %SLIDE_INDEX% and can't advance to the next slide.&quot;,&quot;To advance to the next slide, complete this interaction.&quot;,&quot;To advance to the next slide, complete this role-play.&quot;,&quot;To advance to this slide, you need to pass the role-play on slide %SLIDE_INDEX%.&quot;,&quot;To advance to this slide, complete the role-play on slide %SLIDE_INDEX%.&quot;,&quot;You haven't passed the role-play on slide %SLIDE_INDEX% and can't advance to the next slide.&quot;,&quot;Enter the password to view this presentation.&quot;,&quot;Incorrect password.&quot;,&quot;Sorry, the content author has prohibited sharing the presentation on this domain.&quot;,&quot;Sorry, the content author has prohibited viewing the presentation at this time.&quot;,&quot;Go back&quot;]},&quot;embedName&quot;:&quot;PFnsb&quot;,&quot;fontFamily&quot;:&quot;Arial&quot;,&quot;isBold&quot;:false,&quot;isItalic&quot;:false,&quot;isSemibold&quot;:true,&quot;substituteFontFamily&quot;:&quot;Arial&quot;},{&quot;charsets&quot;:{&quot;dynamicFormatted&quot;:[&quot;DCT_SLIDE_NOTES_TEXT&quot;,&quot;DCT_INTERACTIVITY_TEXT&quot;,&quot;DCT_INTERACTIVITY_SEMIBOLD_TEXT&quot;],&quot;dynamicPlain&quot;:[&quot;DCT_COURSE_TITLE&quot;,&quot;DCT_REFERENCE_URL&quot;,&quot;DCT_REFERENCE_TITLE&quot;,&quot;DCT_PRESENTER_BIO&quot;,&quot;DCT_PRESENTER_EMAIL&quot;,&quot;DCT_PRESENTER_WEBSITE&quot;,&quot;DCT_PRESENTER_PHONE&quot;,&quot;DCT_PRESENTER_TITLE&quot;,&quot;DCT_PRESENTER_NAME&quot;,&quot;DCT_SLIDE_TITLE&quot;,&quot;DCT_SLIDE_NOTES_TEXT&quot;,&quot;DCT_SLIDE_TEXT&quot;,&quot;DCT_HYPERLINK_TOOLTIP&quot;],&quot;static&quot;:[&quot;Resources&quot;,&quot;Link&quot;,&quot;Picture&quot;,&quot;Video&quot;,&quot;Document&quot;,&quot;File&quot;,&quot;Drawing&quot;,&quot;Pen&quot;,&quot;Highlighter&quot;,&quot;Eraser&quot;,&quot;Erase all&quot;,&quot;Finish drawing&quot;,&quot;Email&quot;,&quot;Website&quot;,&quot;Show more&quot;,&quot;Show less&quot;,&quot;Notes&quot;,&quot;Slides&quot;,&quot;Search…&quot;,&quot;in slide&quot;,&quot;Search results&quot;,&quot;No matches found.&quot;,&quot;in notes&quot;,&quot;Cancel&quot;,&quot;Next&quot;,&quot;Full screen&quot;,&quot;Exit full screen&quot;,&quot;0123456789.,x&quot;,&quot;Speed&quot;,&quot;Normal&quot;,&quot;Volume&quot;,&quot;%SLIDE_NUMBER% of %TOTAL_SLIDES%&quot;,&quot;Yes&quot;,&quot;No&quot;,&quot;OK&quot;,&quot;Do you want to resume where you left off?&quot;,&quot;Complete the slide to go to the next one.&quot;,&quot;You can only view slides in order.&quot;,&quot;To advance to the next slide, complete this quiz.&quot;,&quot;To advance to this slide, you need to pass the quiz on slide %SLIDE_INDEX%.&quot;,&quot;To advance to this slide, complete the quiz on slide %SLIDE_INDEX%.&quot;,&quot;You haven't passed the quiz on slide %SLIDE_INDEX% and can't advance to the next slide.&quot;,&quot;To advance to the next slide, complete this interaction.&quot;,&quot;To advance to the next slide, complete this role-play.&quot;,&quot;To advance to this slide, you need to pass the role-play on slide %SLIDE_INDEX%.&quot;,&quot;To advance to this slide, complete the role-play on slide %SLIDE_INDEX%.&quot;,&quot;You haven't passed the role-play on slide %SLIDE_INDEX% and can't advance to the next slide.&quot;,&quot;Enter the password to view this presentation.&quot;,&quot;Incorrect password.&quot;,&quot;Sorry, the content author has prohibited sharing the presentation on this domain.&quot;,&quot;Sorry, the content author has prohibited viewing the presentation at this time.&quot;,&quot;Go back&quot;]},&quot;embedName&quot;:&quot;PFnsbi&quot;,&quot;fontFamily&quot;:&quot;Arial&quot;,&quot;isBold&quot;:false,&quot;isItalic&quot;:true,&quot;isSemibold&quot;:true,&quot;substituteFontFamily&quot;:&quot;Arial&quot;}],&quot;interactivity&quot;:{&quot;fullSupport&quot;:true},&quot;presenterPhotos&quot;:{&quot;enlargeToFit&quot;:false,&quot;height&quot;:105,&quot;jpegQuality&quot;:100,&quot;keepAspectRatio&quot;:true,&quot;width&quot;:94},&quot;slideThumbnails&quot;:{&quot;enlargeToFit&quot;:false,&quot;height&quot;:59,&quot;jpegQuality&quot;:100,&quot;keepAspectRatio&quot;:true,&quot;width&quot;:78}}}},&quot;ceipData&quot;:{&quot;enableMiniSkinCustomization&quot;:true,&quot;playerLayout&quot;:&quot;builtin.fullPlayerWithSidebar&quot;,&quot;playerLayoutFooter&quot;:&quot;playAndPause,acceleration,fullscreen,volumeControl,slideNumber,goToPrev,goToNext&quot;,&quot;playerLayoutHeader&quot;:&quot;resources,markerTools,title&quot;,&quot;playerLayoutHeaderButtonsPosition&quot;:&quot;left&quot;,&quot;playerLayoutOutline&quot;:&quot;enableSearch,showThumbnails,showSlideNumber,enableMultilevel&quot;,&quot;playerLayoutProgress&quot;:&quot;enabledNavigation,showLabels&quot;,&quot;playerLayoutProgressMode&quot;:&quot;presentationTimeline&quot;,&quot;playerLayoutSidebar&quot;:&quot;presenterInfo,notes,outline&quot;,&quot;playerLayoutSidebarPosition&quot;:&quot;right&quot;,&quot;playerMessages&quot;:&quot;builtin.en&quot;,&quot;playerNavigationAutoStart&quot;:true,&quot;playerNavigationEnableKeyboardNavigation&quot;:true,&quot;playerNavigationMode&quot;:&quot;bySteps&quot;,&quot;playerNavigationOnRestart&quot;:&quot;prompt&quot;,&quot;playerNavigationSaveAnimationStates&quot;:true,&quot;playerNavigationType&quot;:&quot;free&quot;,&quot;playerTheme&quot;:&quot;custom&quot;,&quot;playerThemeBorderRadius&quot;:3,&quot;playerThemeColorScheme&quot;:&quot;builtin.lightBlue&quot;,&quot;playerThemeFont&quot;:&quot;Arial&quot;}}}"/>
  <p:tag name="ISPRING-CONVERTER_ISPRING_CURRENT_PLAYER_ID" val="universal"/>
  <p:tag name="ISPRING_PRESENTATION_COURSE_TITLE" val="0 What is Statistics"/>
  <p:tag name="ISPRING_OUTPUT_FOLDER" val="[[&quot;\uFFFD\uFFFDQj{D1961B4B-4104-4DBD-91AB-5334FB564497}&quot;,&quot;C:\\Users\\e15108\\OneDrive - SD41\\Statistics\\Online Stats Notes\\BCMathca\\AP Stat&quot;],[&quot;\uFFFDʾ\&quot;{58857F64-F778-46F3-A3E4-9740F72F057B}&quot;,&quot;C:\\Users\\Danny\\OneDrive - SD41\\Website\\Statistic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
  <p:tag name="ISPRING_ULTRA_SCORM_COURCE_TITLE" val="AP Stats 0 What is Statistics"/>
  <p:tag name="ISPRING_SCORM_ENDPOINT" val="&lt;endpoint&gt;&lt;enable&gt;0&lt;/enable&gt;&lt;lrs&gt;http://&lt;/lrs&gt;&lt;auth&gt;0&lt;/auth&gt;&lt;login&gt;&lt;/login&gt;&lt;password&gt;&lt;/password&gt;&lt;key&gt;&lt;/key&gt;&lt;name&gt;&lt;/name&gt;&lt;email&gt;&lt;/email&gt;&lt;/endpoint&gt;&#10;"/>
  <p:tag name="ISPRING_SCORM_RATE_QUIZZES" val="0"/>
  <p:tag name="ISPRING_PRESENTATION_TITLE" val="AP Stats 0 What is Statistics"/>
</p:tagLst>
</file>

<file path=ppt/tags/tag10.xml><?xml version="1.0" encoding="utf-8"?>
<p:tagLst xmlns:a="http://schemas.openxmlformats.org/drawingml/2006/main" xmlns:r="http://schemas.openxmlformats.org/officeDocument/2006/relationships" xmlns:p="http://schemas.openxmlformats.org/presentationml/2006/main">
  <p:tag name="GENSWF_SLIDE_UID" val="{D96465E2-83D5-4F3D-93DF-F57908505C91}:308"/>
</p:tagLst>
</file>

<file path=ppt/tags/tag11.xml><?xml version="1.0" encoding="utf-8"?>
<p:tagLst xmlns:a="http://schemas.openxmlformats.org/drawingml/2006/main" xmlns:r="http://schemas.openxmlformats.org/officeDocument/2006/relationships" xmlns:p="http://schemas.openxmlformats.org/presentationml/2006/main">
  <p:tag name="GENSWF_SLIDE_UID" val="{4B850DB6-A0E2-431B-A115-DC83A8858B91}:296"/>
</p:tagLst>
</file>

<file path=ppt/tags/tag12.xml><?xml version="1.0" encoding="utf-8"?>
<p:tagLst xmlns:a="http://schemas.openxmlformats.org/drawingml/2006/main" xmlns:r="http://schemas.openxmlformats.org/officeDocument/2006/relationships" xmlns:p="http://schemas.openxmlformats.org/presentationml/2006/main">
  <p:tag name="GENSWF_SLIDE_UID" val="{FE6D2B2F-703A-40AD-AD92-6F8310B4527C}:284"/>
</p:tagLst>
</file>

<file path=ppt/tags/tag13.xml><?xml version="1.0" encoding="utf-8"?>
<p:tagLst xmlns:a="http://schemas.openxmlformats.org/drawingml/2006/main" xmlns:r="http://schemas.openxmlformats.org/officeDocument/2006/relationships" xmlns:p="http://schemas.openxmlformats.org/presentationml/2006/main">
  <p:tag name="GENSWF_SLIDE_UID" val="{66FC4C83-2A57-4A6D-8D68-C3C1C55B906F}:302"/>
</p:tagLst>
</file>

<file path=ppt/tags/tag14.xml><?xml version="1.0" encoding="utf-8"?>
<p:tagLst xmlns:a="http://schemas.openxmlformats.org/drawingml/2006/main" xmlns:r="http://schemas.openxmlformats.org/officeDocument/2006/relationships" xmlns:p="http://schemas.openxmlformats.org/presentationml/2006/main">
  <p:tag name="GENSWF_SLIDE_UID" val="{87DDF2BC-867F-40BF-B0E4-583F202D4879}:272"/>
</p:tagLst>
</file>

<file path=ppt/tags/tag15.xml><?xml version="1.0" encoding="utf-8"?>
<p:tagLst xmlns:a="http://schemas.openxmlformats.org/drawingml/2006/main" xmlns:r="http://schemas.openxmlformats.org/officeDocument/2006/relationships" xmlns:p="http://schemas.openxmlformats.org/presentationml/2006/main">
  <p:tag name="GENSWF_SLIDE_UID" val="{41B98943-DAFA-451D-B556-F6E84B64EF73}:278"/>
</p:tagLst>
</file>

<file path=ppt/tags/tag16.xml><?xml version="1.0" encoding="utf-8"?>
<p:tagLst xmlns:a="http://schemas.openxmlformats.org/drawingml/2006/main" xmlns:r="http://schemas.openxmlformats.org/officeDocument/2006/relationships" xmlns:p="http://schemas.openxmlformats.org/presentationml/2006/main">
  <p:tag name="GENSWF_SLIDE_UID" val="{453A8417-B774-4AF0-A800-808C7E3A96F9}:286"/>
</p:tagLst>
</file>

<file path=ppt/tags/tag17.xml><?xml version="1.0" encoding="utf-8"?>
<p:tagLst xmlns:a="http://schemas.openxmlformats.org/drawingml/2006/main" xmlns:r="http://schemas.openxmlformats.org/officeDocument/2006/relationships" xmlns:p="http://schemas.openxmlformats.org/presentationml/2006/main">
  <p:tag name="GENSWF_SLIDE_UID" val="{9F405460-D530-46E5-846D-5ED563A4D105}:270"/>
</p:tagLst>
</file>

<file path=ppt/tags/tag18.xml><?xml version="1.0" encoding="utf-8"?>
<p:tagLst xmlns:a="http://schemas.openxmlformats.org/drawingml/2006/main" xmlns:r="http://schemas.openxmlformats.org/officeDocument/2006/relationships" xmlns:p="http://schemas.openxmlformats.org/presentationml/2006/main">
  <p:tag name="GENSWF_SLIDE_UID" val="{870DB079-6D51-4419-89A6-CD0D0B8771F7}:264"/>
</p:tagLst>
</file>

<file path=ppt/tags/tag19.xml><?xml version="1.0" encoding="utf-8"?>
<p:tagLst xmlns:a="http://schemas.openxmlformats.org/drawingml/2006/main" xmlns:r="http://schemas.openxmlformats.org/officeDocument/2006/relationships" xmlns:p="http://schemas.openxmlformats.org/presentationml/2006/main">
  <p:tag name="GENSWF_SLIDE_UID" val="{9A11F554-3D89-466B-BF5C-55BA6CF9C7E4}:297"/>
</p:tagLst>
</file>

<file path=ppt/tags/tag2.xml><?xml version="1.0" encoding="utf-8"?>
<p:tagLst xmlns:a="http://schemas.openxmlformats.org/drawingml/2006/main" xmlns:r="http://schemas.openxmlformats.org/officeDocument/2006/relationships" xmlns:p="http://schemas.openxmlformats.org/presentationml/2006/main">
  <p:tag name="GENSWF_SLIDE_UID" val="{1AFE3258-7A5C-4385-95C2-B89F4C0DC98C}:256"/>
</p:tagLst>
</file>

<file path=ppt/tags/tag20.xml><?xml version="1.0" encoding="utf-8"?>
<p:tagLst xmlns:a="http://schemas.openxmlformats.org/drawingml/2006/main" xmlns:r="http://schemas.openxmlformats.org/officeDocument/2006/relationships" xmlns:p="http://schemas.openxmlformats.org/presentationml/2006/main">
  <p:tag name="GENSWF_SLIDE_UID" val="{8F012C44-8CC1-45EA-BA9A-CD770548D17B}:265"/>
</p:tagLst>
</file>

<file path=ppt/tags/tag21.xml><?xml version="1.0" encoding="utf-8"?>
<p:tagLst xmlns:a="http://schemas.openxmlformats.org/drawingml/2006/main" xmlns:r="http://schemas.openxmlformats.org/officeDocument/2006/relationships" xmlns:p="http://schemas.openxmlformats.org/presentationml/2006/main">
  <p:tag name="GENSWF_SLIDE_UID" val="{F35C5D6D-DD4B-497C-9601-E1E220B72EB7}:275"/>
</p:tagLst>
</file>

<file path=ppt/tags/tag22.xml><?xml version="1.0" encoding="utf-8"?>
<p:tagLst xmlns:a="http://schemas.openxmlformats.org/drawingml/2006/main" xmlns:r="http://schemas.openxmlformats.org/officeDocument/2006/relationships" xmlns:p="http://schemas.openxmlformats.org/presentationml/2006/main">
  <p:tag name="GENSWF_SLIDE_UID" val="{00DBF5A0-CC72-4576-8C8B-E46ADD36D722}:277"/>
</p:tagLst>
</file>

<file path=ppt/tags/tag23.xml><?xml version="1.0" encoding="utf-8"?>
<p:tagLst xmlns:a="http://schemas.openxmlformats.org/drawingml/2006/main" xmlns:r="http://schemas.openxmlformats.org/officeDocument/2006/relationships" xmlns:p="http://schemas.openxmlformats.org/presentationml/2006/main">
  <p:tag name="GENSWF_SLIDE_UID" val="{C8E280D8-A035-49B9-B2C8-731D54CB9DEB}:298"/>
</p:tagLst>
</file>

<file path=ppt/tags/tag24.xml><?xml version="1.0" encoding="utf-8"?>
<p:tagLst xmlns:a="http://schemas.openxmlformats.org/drawingml/2006/main" xmlns:r="http://schemas.openxmlformats.org/officeDocument/2006/relationships" xmlns:p="http://schemas.openxmlformats.org/presentationml/2006/main">
  <p:tag name="GENSWF_SLIDE_UID" val="{1992EB71-6E46-4AFF-998F-5536300CC99B}:269"/>
</p:tagLst>
</file>

<file path=ppt/tags/tag25.xml><?xml version="1.0" encoding="utf-8"?>
<p:tagLst xmlns:a="http://schemas.openxmlformats.org/drawingml/2006/main" xmlns:r="http://schemas.openxmlformats.org/officeDocument/2006/relationships" xmlns:p="http://schemas.openxmlformats.org/presentationml/2006/main">
  <p:tag name="GENSWF_SLIDE_UID" val="{24F03F01-B857-4220-AB81-F7694FFCC218}:276"/>
</p:tagLst>
</file>

<file path=ppt/tags/tag26.xml><?xml version="1.0" encoding="utf-8"?>
<p:tagLst xmlns:a="http://schemas.openxmlformats.org/drawingml/2006/main" xmlns:r="http://schemas.openxmlformats.org/officeDocument/2006/relationships" xmlns:p="http://schemas.openxmlformats.org/presentationml/2006/main">
  <p:tag name="GENSWF_SLIDE_UID" val="{0CD73C73-71AC-4FFC-8A44-DDFC95F43E26}:288"/>
</p:tagLst>
</file>

<file path=ppt/tags/tag27.xml><?xml version="1.0" encoding="utf-8"?>
<p:tagLst xmlns:a="http://schemas.openxmlformats.org/drawingml/2006/main" xmlns:r="http://schemas.openxmlformats.org/officeDocument/2006/relationships" xmlns:p="http://schemas.openxmlformats.org/presentationml/2006/main">
  <p:tag name="GENSWF_SLIDE_UID" val="{2BC9F66D-1B9E-462E-9044-2994C53E485B}:274"/>
</p:tagLst>
</file>

<file path=ppt/tags/tag28.xml><?xml version="1.0" encoding="utf-8"?>
<p:tagLst xmlns:a="http://schemas.openxmlformats.org/drawingml/2006/main" xmlns:r="http://schemas.openxmlformats.org/officeDocument/2006/relationships" xmlns:p="http://schemas.openxmlformats.org/presentationml/2006/main">
  <p:tag name="GENSWF_SLIDE_UID" val="{B89A5FF9-D025-4E7D-80A5-A636B19EAC18}:299"/>
</p:tagLst>
</file>

<file path=ppt/tags/tag29.xml><?xml version="1.0" encoding="utf-8"?>
<p:tagLst xmlns:a="http://schemas.openxmlformats.org/drawingml/2006/main" xmlns:r="http://schemas.openxmlformats.org/officeDocument/2006/relationships" xmlns:p="http://schemas.openxmlformats.org/presentationml/2006/main">
  <p:tag name="GENSWF_SLIDE_UID" val="{D141E6D8-E4D5-4DFE-9211-4B3965A0B3D3}:305"/>
</p:tagLst>
</file>

<file path=ppt/tags/tag3.xml><?xml version="1.0" encoding="utf-8"?>
<p:tagLst xmlns:a="http://schemas.openxmlformats.org/drawingml/2006/main" xmlns:r="http://schemas.openxmlformats.org/officeDocument/2006/relationships" xmlns:p="http://schemas.openxmlformats.org/presentationml/2006/main">
  <p:tag name="GENSWF_SLIDE_UID" val="{EFACE4F3-EBE1-49DC-94FE-A1345D9554B8}:307"/>
</p:tagLst>
</file>

<file path=ppt/tags/tag30.xml><?xml version="1.0" encoding="utf-8"?>
<p:tagLst xmlns:a="http://schemas.openxmlformats.org/drawingml/2006/main" xmlns:r="http://schemas.openxmlformats.org/officeDocument/2006/relationships" xmlns:p="http://schemas.openxmlformats.org/presentationml/2006/main">
  <p:tag name="GENSWF_SLIDE_UID" val="{8B4CDF49-C98D-44B1-BDC3-BE228BAEF56F}:289"/>
</p:tagLst>
</file>

<file path=ppt/tags/tag31.xml><?xml version="1.0" encoding="utf-8"?>
<p:tagLst xmlns:a="http://schemas.openxmlformats.org/drawingml/2006/main" xmlns:r="http://schemas.openxmlformats.org/officeDocument/2006/relationships" xmlns:p="http://schemas.openxmlformats.org/presentationml/2006/main">
  <p:tag name="GENSWF_SLIDE_UID" val="{A4ADE558-BBE1-461E-BBE3-8CB5682EE36E}:306"/>
</p:tagLst>
</file>

<file path=ppt/tags/tag4.xml><?xml version="1.0" encoding="utf-8"?>
<p:tagLst xmlns:a="http://schemas.openxmlformats.org/drawingml/2006/main" xmlns:r="http://schemas.openxmlformats.org/officeDocument/2006/relationships" xmlns:p="http://schemas.openxmlformats.org/presentationml/2006/main">
  <p:tag name="GENSWF_SLIDE_UID" val="{0444B1BE-B10A-4E3D-A59B-2A3B6C37CF48}:293"/>
</p:tagLst>
</file>

<file path=ppt/tags/tag5.xml><?xml version="1.0" encoding="utf-8"?>
<p:tagLst xmlns:a="http://schemas.openxmlformats.org/drawingml/2006/main" xmlns:r="http://schemas.openxmlformats.org/officeDocument/2006/relationships" xmlns:p="http://schemas.openxmlformats.org/presentationml/2006/main">
  <p:tag name="GENSWF_SLIDE_UID" val="{B22D2155-8BC8-45DC-954B-4D1AF8CE8DE4}:294"/>
</p:tagLst>
</file>

<file path=ppt/tags/tag6.xml><?xml version="1.0" encoding="utf-8"?>
<p:tagLst xmlns:a="http://schemas.openxmlformats.org/drawingml/2006/main" xmlns:r="http://schemas.openxmlformats.org/officeDocument/2006/relationships" xmlns:p="http://schemas.openxmlformats.org/presentationml/2006/main">
  <p:tag name="GENSWF_SLIDE_UID" val="{AF1969C0-E986-4E60-AE42-18CFC744A344}:300"/>
</p:tagLst>
</file>

<file path=ppt/tags/tag7.xml><?xml version="1.0" encoding="utf-8"?>
<p:tagLst xmlns:a="http://schemas.openxmlformats.org/drawingml/2006/main" xmlns:r="http://schemas.openxmlformats.org/officeDocument/2006/relationships" xmlns:p="http://schemas.openxmlformats.org/presentationml/2006/main">
  <p:tag name="GENSWF_SLIDE_UID" val="{0E23CBC7-B3FD-4443-A40D-D6BCD4D29028}:258"/>
</p:tagLst>
</file>

<file path=ppt/tags/tag8.xml><?xml version="1.0" encoding="utf-8"?>
<p:tagLst xmlns:a="http://schemas.openxmlformats.org/drawingml/2006/main" xmlns:r="http://schemas.openxmlformats.org/officeDocument/2006/relationships" xmlns:p="http://schemas.openxmlformats.org/presentationml/2006/main">
  <p:tag name="GENSWF_SLIDE_UID" val="{D85DD88E-F2CF-4555-9AA8-CB26203D47BD}:301"/>
</p:tagLst>
</file>

<file path=ppt/tags/tag9.xml><?xml version="1.0" encoding="utf-8"?>
<p:tagLst xmlns:a="http://schemas.openxmlformats.org/drawingml/2006/main" xmlns:r="http://schemas.openxmlformats.org/officeDocument/2006/relationships" xmlns:p="http://schemas.openxmlformats.org/presentationml/2006/main">
  <p:tag name="GENSWF_SLIDE_UID" val="{5238737C-AAA3-404E-9A4B-FF4F9B463E13}:26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7715D9D1D2C146AE4620C3665BB8EF" ma:contentTypeVersion="37" ma:contentTypeDescription="Create a new document." ma:contentTypeScope="" ma:versionID="1b1edf01fed75f8dcf781f63aba0d301">
  <xsd:schema xmlns:xsd="http://www.w3.org/2001/XMLSchema" xmlns:xs="http://www.w3.org/2001/XMLSchema" xmlns:p="http://schemas.microsoft.com/office/2006/metadata/properties" xmlns:ns3="d00fb86e-a52e-4f2f-9300-62c8872f8705" xmlns:ns4="0592969b-b9e0-4bc7-baa3-fba5b5725717" targetNamespace="http://schemas.microsoft.com/office/2006/metadata/properties" ma:root="true" ma:fieldsID="06b09d2423367d64f04fd6b4058b00a7" ns3:_="" ns4:_="">
    <xsd:import namespace="d00fb86e-a52e-4f2f-9300-62c8872f8705"/>
    <xsd:import namespace="0592969b-b9e0-4bc7-baa3-fba5b57257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OCR" minOccurs="0"/>
                <xsd:element ref="ns3:TeamsChannelId" minOccurs="0"/>
                <xsd:element ref="ns3:IsNotebookLocked" minOccurs="0"/>
                <xsd:element ref="ns3:MediaServiceGenerationTime" minOccurs="0"/>
                <xsd:element ref="ns3:MediaServiceEventHashCode" minOccurs="0"/>
                <xsd:element ref="ns3:Math_Settings" minOccurs="0"/>
                <xsd:element ref="ns3:Distribution_Groups" minOccurs="0"/>
                <xsd:element ref="ns3:LMS_Mappings" minOccurs="0"/>
                <xsd:element ref="ns3:MediaServiceAutoKeyPoints" minOccurs="0"/>
                <xsd:element ref="ns3:MediaServiceKeyPoints" minOccurs="0"/>
                <xsd:element ref="ns3:Teams_Channel_Section_Locatio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fb86e-a52e-4f2f-9300-62c8872f87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chers" ma:index="2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3" nillable="true" ma:displayName="Invited Teachers" ma:internalName="Invited_Teachers">
      <xsd:simpleType>
        <xsd:restriction base="dms:Note">
          <xsd:maxLength value="255"/>
        </xsd:restriction>
      </xsd:simpleType>
    </xsd:element>
    <xsd:element name="Invited_Students" ma:index="24" nillable="true" ma:displayName="Invited Students" ma:internalName="Invited_Students">
      <xsd:simpleType>
        <xsd:restriction base="dms:Note">
          <xsd:maxLength value="255"/>
        </xsd:restriction>
      </xsd:simpleType>
    </xsd:element>
    <xsd:element name="Self_Registration_Enabled" ma:index="25" nillable="true" ma:displayName="Self Registration Enabled" ma:internalName="Self_Registration_Enabled">
      <xsd:simpleType>
        <xsd:restriction base="dms:Boolean"/>
      </xsd:simpleType>
    </xsd:element>
    <xsd:element name="Has_Teacher_Only_SectionGroup" ma:index="26" nillable="true" ma:displayName="Has Teacher Only SectionGroup" ma:internalName="Has_Teacher_Only_SectionGroup">
      <xsd:simpleType>
        <xsd:restriction base="dms:Boolean"/>
      </xsd:simpleType>
    </xsd:element>
    <xsd:element name="Is_Collaboration_Space_Locked" ma:index="27" nillable="true" ma:displayName="Is Collaboration Space Locked" ma:internalName="Is_Collaboration_Space_Locked">
      <xsd:simpleType>
        <xsd:restriction base="dms:Boolean"/>
      </xsd:simpleType>
    </xsd:element>
    <xsd:element name="MediaServiceOCR" ma:index="31" nillable="true" ma:displayName="MediaServiceOCR" ma:internalName="MediaServiceOCR" ma:readOnly="true">
      <xsd:simpleType>
        <xsd:restriction base="dms:Note">
          <xsd:maxLength value="255"/>
        </xsd:restriction>
      </xsd:simpleType>
    </xsd:element>
    <xsd:element name="TeamsChannelId" ma:index="32" nillable="true" ma:displayName="Teams Channel Id" ma:internalName="TeamsChannelId">
      <xsd:simpleType>
        <xsd:restriction base="dms:Text"/>
      </xsd:simpleType>
    </xsd:element>
    <xsd:element name="IsNotebookLocked" ma:index="33" nillable="true" ma:displayName="Is Notebook Locked" ma:internalName="IsNotebookLocked">
      <xsd:simpleType>
        <xsd:restriction base="dms:Boolea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ath_Settings" ma:index="36" nillable="true" ma:displayName="Math Settings" ma:internalName="Math_Settings">
      <xsd:simpleType>
        <xsd:restriction base="dms:Text"/>
      </xsd:simpleType>
    </xsd:element>
    <xsd:element name="Distribution_Groups" ma:index="37" nillable="true" ma:displayName="Distribution Groups" ma:internalName="Distribution_Groups">
      <xsd:simpleType>
        <xsd:restriction base="dms:Note">
          <xsd:maxLength value="255"/>
        </xsd:restriction>
      </xsd:simpleType>
    </xsd:element>
    <xsd:element name="LMS_Mappings" ma:index="38" nillable="true" ma:displayName="LMS Mappings" ma:internalName="LMS_Mappings">
      <xsd:simpleType>
        <xsd:restriction base="dms:Note">
          <xsd:maxLength value="255"/>
        </xsd:restrictio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element name="_activity" ma:index="43" nillable="true" ma:displayName="_activity" ma:hidden="true" ma:internalName="_activity">
      <xsd:simpleType>
        <xsd:restriction base="dms:Note"/>
      </xsd:simpleType>
    </xsd:element>
    <xsd:element name="MediaServiceObjectDetectorVersions" ma:index="4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92969b-b9e0-4bc7-baa3-fba5b5725717"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ath_Settings xmlns="d00fb86e-a52e-4f2f-9300-62c8872f8705" xsi:nil="true"/>
    <Owner xmlns="d00fb86e-a52e-4f2f-9300-62c8872f8705">
      <UserInfo>
        <DisplayName/>
        <AccountId xsi:nil="true"/>
        <AccountType/>
      </UserInfo>
    </Owner>
    <Distribution_Groups xmlns="d00fb86e-a52e-4f2f-9300-62c8872f8705" xsi:nil="true"/>
    <Invited_Teachers xmlns="d00fb86e-a52e-4f2f-9300-62c8872f8705" xsi:nil="true"/>
    <Invited_Students xmlns="d00fb86e-a52e-4f2f-9300-62c8872f8705" xsi:nil="true"/>
    <LMS_Mappings xmlns="d00fb86e-a52e-4f2f-9300-62c8872f8705" xsi:nil="true"/>
    <Templates xmlns="d00fb86e-a52e-4f2f-9300-62c8872f8705" xsi:nil="true"/>
    <FolderType xmlns="d00fb86e-a52e-4f2f-9300-62c8872f8705" xsi:nil="true"/>
    <Student_Groups xmlns="d00fb86e-a52e-4f2f-9300-62c8872f8705">
      <UserInfo>
        <DisplayName/>
        <AccountId xsi:nil="true"/>
        <AccountType/>
      </UserInfo>
    </Student_Groups>
    <DefaultSectionNames xmlns="d00fb86e-a52e-4f2f-9300-62c8872f8705" xsi:nil="true"/>
    <_activity xmlns="d00fb86e-a52e-4f2f-9300-62c8872f8705" xsi:nil="true"/>
    <Students xmlns="d00fb86e-a52e-4f2f-9300-62c8872f8705">
      <UserInfo>
        <DisplayName/>
        <AccountId xsi:nil="true"/>
        <AccountType/>
      </UserInfo>
    </Students>
    <IsNotebookLocked xmlns="d00fb86e-a52e-4f2f-9300-62c8872f8705" xsi:nil="true"/>
    <Is_Collaboration_Space_Locked xmlns="d00fb86e-a52e-4f2f-9300-62c8872f8705" xsi:nil="true"/>
    <Self_Registration_Enabled xmlns="d00fb86e-a52e-4f2f-9300-62c8872f8705" xsi:nil="true"/>
    <Has_Teacher_Only_SectionGroup xmlns="d00fb86e-a52e-4f2f-9300-62c8872f8705" xsi:nil="true"/>
    <CultureName xmlns="d00fb86e-a52e-4f2f-9300-62c8872f8705" xsi:nil="true"/>
    <AppVersion xmlns="d00fb86e-a52e-4f2f-9300-62c8872f8705" xsi:nil="true"/>
    <TeamsChannelId xmlns="d00fb86e-a52e-4f2f-9300-62c8872f8705" xsi:nil="true"/>
    <Teams_Channel_Section_Location xmlns="d00fb86e-a52e-4f2f-9300-62c8872f8705" xsi:nil="true"/>
    <NotebookType xmlns="d00fb86e-a52e-4f2f-9300-62c8872f8705" xsi:nil="true"/>
    <Teachers xmlns="d00fb86e-a52e-4f2f-9300-62c8872f8705">
      <UserInfo>
        <DisplayName/>
        <AccountId xsi:nil="true"/>
        <AccountType/>
      </UserInfo>
    </Teach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12A9A5-D24C-47B0-B08D-CE4A409EAA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fb86e-a52e-4f2f-9300-62c8872f8705"/>
    <ds:schemaRef ds:uri="0592969b-b9e0-4bc7-baa3-fba5b57257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4F6D4F9-FAFD-4287-B48D-3B2E8C6ACB4D}">
  <ds:schemaRefs>
    <ds:schemaRef ds:uri="http://purl.org/dc/elements/1.1/"/>
    <ds:schemaRef ds:uri="http://schemas.microsoft.com/office/2006/metadata/properties"/>
    <ds:schemaRef ds:uri="0592969b-b9e0-4bc7-baa3-fba5b5725717"/>
    <ds:schemaRef ds:uri="http://purl.org/dc/terms/"/>
    <ds:schemaRef ds:uri="d00fb86e-a52e-4f2f-9300-62c8872f8705"/>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EE0088F7-420E-4035-A2E1-DE9666B35D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1683</TotalTime>
  <Words>3302</Words>
  <Application>Microsoft Office PowerPoint</Application>
  <PresentationFormat>Widescreen</PresentationFormat>
  <Paragraphs>365</Paragraphs>
  <Slides>31</Slides>
  <Notes>30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Arial</vt:lpstr>
      <vt:lpstr>Calibri</vt:lpstr>
      <vt:lpstr>Century Schoolbook</vt:lpstr>
      <vt:lpstr>Times New Roman</vt:lpstr>
      <vt:lpstr>Wingdings</vt:lpstr>
      <vt:lpstr>Wingdings 2</vt:lpstr>
      <vt:lpstr>Oriel</vt:lpstr>
      <vt:lpstr>Equation</vt:lpstr>
      <vt:lpstr>AP Statistics Preliminary Chapter What is AP statistics?</vt:lpstr>
      <vt:lpstr>PowerPoint Presentation</vt:lpstr>
      <vt:lpstr>What is Taught in This Course?</vt:lpstr>
      <vt:lpstr>Key Rules with Statistics:</vt:lpstr>
      <vt:lpstr>What you will Need for this course:</vt:lpstr>
      <vt:lpstr>I) Can Magnets Reduce Pain? </vt:lpstr>
      <vt:lpstr>PowerPoint Presentation</vt:lpstr>
      <vt:lpstr>PowerPoint Presentation</vt:lpstr>
      <vt:lpstr>PowerPoint Presentation</vt:lpstr>
      <vt:lpstr>Using your Ti83 – Calculating Central Tendencies</vt:lpstr>
      <vt:lpstr>Categorical vs Quantitative variables</vt:lpstr>
      <vt:lpstr>PowerPoint Presentation</vt:lpstr>
      <vt:lpstr>PowerPoint Presentation</vt:lpstr>
      <vt:lpstr>Ex: Given each scenario, indicate whether if the variables are Quantitative or Categorical.  Indicate the units for the quantitative variables</vt:lpstr>
      <vt:lpstr>Residents in South Burnaby were surveyed for the following variables.  Indicate which of them are categorical or Quantitative:</vt:lpstr>
      <vt:lpstr>PowerPoint Presentation</vt:lpstr>
      <vt:lpstr>VI) Data Analysis: Making Sense of Data</vt:lpstr>
      <vt:lpstr>V) Part 2: Sampling &amp; collecting Data</vt:lpstr>
      <vt:lpstr>PowerPoint Presentation</vt:lpstr>
      <vt:lpstr>Ex: Indicate which of the following are Observations and Which ones are Experiments</vt:lpstr>
      <vt:lpstr>PowerPoint Presentation</vt:lpstr>
      <vt:lpstr>PowerPoint Presentation</vt:lpstr>
      <vt:lpstr>Given each scenario, indicate which of the following would be the best approach: Survey, Observation, or Experiment? Justify your answers</vt:lpstr>
      <vt:lpstr>PowerPoint Presentation</vt:lpstr>
      <vt:lpstr>PowerPoint Presentation</vt:lpstr>
      <vt:lpstr>PowerPoint Presentation</vt:lpstr>
      <vt:lpstr>Part 3: Describing a Distribution: </vt:lpstr>
      <vt:lpstr>NOTE: This is a BELL CURVE!!</vt:lpstr>
      <vt:lpstr>Dot Plots: The dotplot below shows the Math test scores of two classes of  20 students in a Calculus class.  The first class regularly attended Tutorials and the second class did not.  In your groups, discuss the following questions:</vt:lpstr>
      <vt:lpstr>Dot Plots: The fathom dotplot below displays the Math test scores of 20 students in 1st in Calculus that did and did not attend a tutorial course.  Is there a positive effect in student scores from attending the tutorial? What conditions should we consider? What observations do you Give appropriate evidence to support your answer</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Stats 0 What is Statistics</dc:title>
  <dc:creator>danny young</dc:creator>
  <cp:lastModifiedBy>Danny Young</cp:lastModifiedBy>
  <cp:revision>110</cp:revision>
  <dcterms:created xsi:type="dcterms:W3CDTF">2010-05-09T22:33:17Z</dcterms:created>
  <dcterms:modified xsi:type="dcterms:W3CDTF">2024-09-06T17:37:45Z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0x010100547715D9D1D2C146AE4620C3665BB8EF</vt:lpwstr>
  </property>
  <property fmtid="{D5CDD505-2E9C-101B-9397-08002B2CF9AE}" pid="3" name="lcf76f155ced4ddcb4097134ff3c332f">
    <vt:lpwstr/>
  </property>
  <property fmtid="{D5CDD505-2E9C-101B-9397-08002B2CF9AE}" pid="4" name="TaxCatchAll">
    <vt:lpwstr/>
  </property>
</Properties>
</file>